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sldIdLst>
    <p:sldId id="256" r:id="rId2"/>
    <p:sldId id="351" r:id="rId3"/>
    <p:sldId id="291" r:id="rId4"/>
    <p:sldId id="292" r:id="rId5"/>
    <p:sldId id="462" r:id="rId6"/>
    <p:sldId id="303" r:id="rId7"/>
    <p:sldId id="331" r:id="rId8"/>
    <p:sldId id="461" r:id="rId9"/>
    <p:sldId id="460" r:id="rId10"/>
    <p:sldId id="457" r:id="rId11"/>
    <p:sldId id="458" r:id="rId12"/>
    <p:sldId id="332" r:id="rId13"/>
    <p:sldId id="456" r:id="rId14"/>
    <p:sldId id="388" r:id="rId15"/>
    <p:sldId id="295" r:id="rId16"/>
    <p:sldId id="342" r:id="rId17"/>
    <p:sldId id="372" r:id="rId18"/>
    <p:sldId id="297" r:id="rId19"/>
    <p:sldId id="383" r:id="rId20"/>
    <p:sldId id="296" r:id="rId21"/>
    <p:sldId id="423" r:id="rId22"/>
    <p:sldId id="399" r:id="rId23"/>
    <p:sldId id="308" r:id="rId24"/>
    <p:sldId id="453" r:id="rId25"/>
    <p:sldId id="454" r:id="rId26"/>
    <p:sldId id="395" r:id="rId27"/>
    <p:sldId id="382" r:id="rId28"/>
    <p:sldId id="373" r:id="rId29"/>
    <p:sldId id="374" r:id="rId30"/>
    <p:sldId id="375" r:id="rId31"/>
    <p:sldId id="414" r:id="rId32"/>
    <p:sldId id="450" r:id="rId33"/>
    <p:sldId id="451" r:id="rId34"/>
    <p:sldId id="430" r:id="rId35"/>
    <p:sldId id="365" r:id="rId36"/>
    <p:sldId id="415" r:id="rId37"/>
    <p:sldId id="463" r:id="rId38"/>
    <p:sldId id="324" r:id="rId39"/>
    <p:sldId id="459" r:id="rId40"/>
    <p:sldId id="341" r:id="rId41"/>
    <p:sldId id="396" r:id="rId42"/>
    <p:sldId id="300" r:id="rId43"/>
    <p:sldId id="424" r:id="rId44"/>
    <p:sldId id="425" r:id="rId45"/>
    <p:sldId id="426" r:id="rId46"/>
    <p:sldId id="325" r:id="rId47"/>
    <p:sldId id="400" r:id="rId48"/>
    <p:sldId id="393" r:id="rId49"/>
    <p:sldId id="392" r:id="rId50"/>
    <p:sldId id="367" r:id="rId51"/>
    <p:sldId id="366" r:id="rId52"/>
    <p:sldId id="397" r:id="rId53"/>
    <p:sldId id="398" r:id="rId54"/>
    <p:sldId id="427" r:id="rId55"/>
    <p:sldId id="428" r:id="rId56"/>
    <p:sldId id="429" r:id="rId57"/>
    <p:sldId id="370" r:id="rId58"/>
    <p:sldId id="371" r:id="rId59"/>
    <p:sldId id="326" r:id="rId60"/>
    <p:sldId id="368" r:id="rId61"/>
    <p:sldId id="309" r:id="rId62"/>
    <p:sldId id="328" r:id="rId63"/>
    <p:sldId id="298" r:id="rId64"/>
    <p:sldId id="346" r:id="rId65"/>
    <p:sldId id="345" r:id="rId66"/>
    <p:sldId id="431" r:id="rId67"/>
    <p:sldId id="432" r:id="rId68"/>
    <p:sldId id="433" r:id="rId69"/>
    <p:sldId id="435" r:id="rId70"/>
    <p:sldId id="452" r:id="rId71"/>
    <p:sldId id="434" r:id="rId72"/>
    <p:sldId id="437" r:id="rId73"/>
    <p:sldId id="438" r:id="rId74"/>
    <p:sldId id="436" r:id="rId75"/>
    <p:sldId id="439" r:id="rId76"/>
    <p:sldId id="440" r:id="rId77"/>
    <p:sldId id="441" r:id="rId78"/>
    <p:sldId id="442" r:id="rId79"/>
    <p:sldId id="443" r:id="rId80"/>
    <p:sldId id="444" r:id="rId81"/>
    <p:sldId id="445" r:id="rId82"/>
    <p:sldId id="446" r:id="rId83"/>
    <p:sldId id="447" r:id="rId84"/>
    <p:sldId id="448" r:id="rId85"/>
    <p:sldId id="449" r:id="rId86"/>
    <p:sldId id="329" r:id="rId87"/>
    <p:sldId id="389" r:id="rId88"/>
    <p:sldId id="312" r:id="rId89"/>
    <p:sldId id="299" r:id="rId90"/>
    <p:sldId id="313" r:id="rId91"/>
    <p:sldId id="314" r:id="rId92"/>
    <p:sldId id="315" r:id="rId93"/>
    <p:sldId id="330" r:id="rId94"/>
    <p:sldId id="316" r:id="rId95"/>
    <p:sldId id="317" r:id="rId96"/>
    <p:sldId id="318" r:id="rId97"/>
    <p:sldId id="320" r:id="rId98"/>
    <p:sldId id="321" r:id="rId99"/>
    <p:sldId id="322" r:id="rId100"/>
    <p:sldId id="349" r:id="rId101"/>
    <p:sldId id="350" r:id="rId102"/>
    <p:sldId id="411" r:id="rId103"/>
    <p:sldId id="413" r:id="rId104"/>
    <p:sldId id="407" r:id="rId105"/>
    <p:sldId id="409" r:id="rId106"/>
    <p:sldId id="412" r:id="rId107"/>
    <p:sldId id="464" r:id="rId108"/>
    <p:sldId id="465" r:id="rId109"/>
    <p:sldId id="466" r:id="rId110"/>
    <p:sldId id="468" r:id="rId111"/>
    <p:sldId id="469" r:id="rId112"/>
    <p:sldId id="470" r:id="rId113"/>
    <p:sldId id="471" r:id="rId114"/>
    <p:sldId id="472" r:id="rId115"/>
    <p:sldId id="474" r:id="rId116"/>
    <p:sldId id="475" r:id="rId117"/>
    <p:sldId id="478" r:id="rId118"/>
    <p:sldId id="481" r:id="rId119"/>
    <p:sldId id="483" r:id="rId120"/>
    <p:sldId id="484" r:id="rId121"/>
    <p:sldId id="485" r:id="rId122"/>
    <p:sldId id="487" r:id="rId123"/>
    <p:sldId id="488" r:id="rId124"/>
    <p:sldId id="490" r:id="rId125"/>
    <p:sldId id="491" r:id="rId126"/>
    <p:sldId id="496" r:id="rId127"/>
    <p:sldId id="497" r:id="rId128"/>
    <p:sldId id="498" r:id="rId129"/>
    <p:sldId id="499" r:id="rId130"/>
    <p:sldId id="500" r:id="rId131"/>
    <p:sldId id="501" r:id="rId132"/>
    <p:sldId id="503" r:id="rId133"/>
    <p:sldId id="504" r:id="rId134"/>
    <p:sldId id="508" r:id="rId135"/>
    <p:sldId id="509" r:id="rId136"/>
    <p:sldId id="513" r:id="rId137"/>
    <p:sldId id="514" r:id="rId138"/>
    <p:sldId id="519" r:id="rId139"/>
    <p:sldId id="522" r:id="rId140"/>
    <p:sldId id="523" r:id="rId141"/>
    <p:sldId id="525" r:id="rId142"/>
    <p:sldId id="530" r:id="rId143"/>
    <p:sldId id="550" r:id="rId144"/>
    <p:sldId id="551" r:id="rId145"/>
    <p:sldId id="552" r:id="rId146"/>
    <p:sldId id="553" r:id="rId147"/>
    <p:sldId id="554" r:id="rId148"/>
    <p:sldId id="557" r:id="rId14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B8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84" d="100"/>
          <a:sy n="84" d="100"/>
        </p:scale>
        <p:origin x="143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A1F1344-6925-49B4-AA51-7E2063572A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1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18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019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14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3041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2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0EA0-2B2F-4EC4-BB55-F220C6B74A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246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34473-F856-4B5A-A80F-831612D9FB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82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574BB-1439-462C-9B92-FA2CF5CA52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4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BD7243B-5F81-4379-A3CF-5493DF594D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107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105E88B-7883-4243-8BCB-79106D83E9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6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14EFD6CB-36A5-4FE7-8431-9BD03B932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14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85D30-52C1-435C-B7C3-5758D9C3D9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3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E4853-60F6-4DFB-8114-F6E29DB8C9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6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56E51-0026-490E-B236-BE5FA55853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0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CC3952D-8642-4EAB-8CAF-0E7053A3CD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19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61FEA51-D347-4D82-AF37-47A1CB676E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07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sr-Latn-RS" dirty="0" smtClean="0"/>
              <a:t>P</a:t>
            </a:r>
            <a:r>
              <a:rPr lang="en-US" dirty="0" err="1" smtClean="0"/>
              <a:t>athology</a:t>
            </a:r>
            <a:r>
              <a:rPr lang="en-US" dirty="0" smtClean="0"/>
              <a:t> of the liver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steatosis- </a:t>
            </a:r>
            <a:br>
              <a:rPr lang="en-US" smtClean="0"/>
            </a:br>
            <a:r>
              <a:rPr lang="en-US" smtClean="0"/>
              <a:t>pathogenetic mechanisms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Increased input of fatty acids </a:t>
            </a:r>
          </a:p>
          <a:p>
            <a:pPr lvl="1" eaLnBrk="1" hangingPunct="1"/>
            <a:r>
              <a:rPr lang="en-US" smtClean="0"/>
              <a:t>Dietary fat</a:t>
            </a:r>
          </a:p>
          <a:p>
            <a:pPr lvl="1" eaLnBrk="1" hangingPunct="1"/>
            <a:r>
              <a:rPr lang="en-US" smtClean="0"/>
              <a:t>Fat mobilized from stores in adipose tissue</a:t>
            </a:r>
          </a:p>
          <a:p>
            <a:pPr lvl="1" eaLnBrk="1" hangingPunct="1"/>
            <a:r>
              <a:rPr lang="en-US" smtClean="0"/>
              <a:t>New synthesis from acetate</a:t>
            </a:r>
          </a:p>
          <a:p>
            <a:pPr eaLnBrk="1" hangingPunct="1"/>
            <a:r>
              <a:rPr lang="en-US" smtClean="0"/>
              <a:t>Decreased oxidation </a:t>
            </a:r>
          </a:p>
          <a:p>
            <a:pPr lvl="1" eaLnBrk="1" hangingPunct="1"/>
            <a:r>
              <a:rPr lang="en-US" smtClean="0"/>
              <a:t>hypoxia</a:t>
            </a:r>
          </a:p>
          <a:p>
            <a:pPr eaLnBrk="1" hangingPunct="1"/>
            <a:r>
              <a:rPr lang="en-US" smtClean="0"/>
              <a:t>Inhibition of (apo)protein synthesis</a:t>
            </a:r>
          </a:p>
          <a:p>
            <a:pPr lvl="1" eaLnBrk="1" hangingPunct="1"/>
            <a:r>
              <a:rPr lang="en-US" smtClean="0"/>
              <a:t>toxic</a:t>
            </a:r>
          </a:p>
        </p:txBody>
      </p:sp>
    </p:spTree>
  </p:cSld>
  <p:clrMapOvr>
    <a:masterClrMapping/>
  </p:clrMapOvr>
  <p:transition spd="slow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Cirrhosis</a:t>
            </a:r>
          </a:p>
        </p:txBody>
      </p:sp>
      <p:pic>
        <p:nvPicPr>
          <p:cNvPr id="105475" name="Picture 4" descr="F73341-016-f014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100" y="2323311"/>
            <a:ext cx="6591300" cy="3398828"/>
          </a:xfrm>
          <a:noFill/>
        </p:spPr>
      </p:pic>
      <p:sp>
        <p:nvSpPr>
          <p:cNvPr id="105476" name="Rectangle 7"/>
          <p:cNvSpPr>
            <a:spLocks noChangeArrowheads="1"/>
          </p:cNvSpPr>
          <p:nvPr/>
        </p:nvSpPr>
        <p:spPr bwMode="auto">
          <a:xfrm>
            <a:off x="1676400" y="54864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Cirrhosis</a:t>
            </a:r>
          </a:p>
        </p:txBody>
      </p:sp>
      <p:pic>
        <p:nvPicPr>
          <p:cNvPr id="106499" name="Picture 4" descr="F73341-016-f014b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5548" y="2133600"/>
            <a:ext cx="5466404" cy="3778250"/>
          </a:xfrm>
          <a:noFill/>
        </p:spPr>
      </p:pic>
      <p:sp>
        <p:nvSpPr>
          <p:cNvPr id="106500" name="Rectangle 7"/>
          <p:cNvSpPr>
            <a:spLocks noChangeArrowheads="1"/>
          </p:cNvSpPr>
          <p:nvPr/>
        </p:nvSpPr>
        <p:spPr bwMode="auto">
          <a:xfrm>
            <a:off x="1752600" y="58674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Simptoms and signs of liver diseases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Nonspecific -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anorexia, nausea, loss of weight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Jaundice (icterus)- &gt;2mg/dl bilirubin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dark urine, acholic stool (clay)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Haemorrhage-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haematemesis, haematochezia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Hormonal dysfunctions-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amenorrhea, gynecomastia, impotence, spider naevi, erythema palmare et plantare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Simptoms and signs of liver diseases</a:t>
            </a:r>
          </a:p>
        </p:txBody>
      </p:sp>
      <p:sp>
        <p:nvSpPr>
          <p:cNvPr id="108547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hepatic coma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tremor (asterixis)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foetor hepaticus (merkaptans)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function tests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Synthetic functions – </a:t>
            </a:r>
          </a:p>
          <a:p>
            <a:pPr lvl="1" eaLnBrk="1" hangingPunct="1"/>
            <a:r>
              <a:rPr lang="en-US" smtClean="0"/>
              <a:t>serum albumin, coagulation factors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mtClean="0"/>
              <a:t>(fibrinogen, protrombin, faktors V,VII,IX,X)</a:t>
            </a:r>
          </a:p>
          <a:p>
            <a:pPr eaLnBrk="1" hangingPunct="1"/>
            <a:r>
              <a:rPr lang="en-US" smtClean="0"/>
              <a:t>Excretory functions-</a:t>
            </a:r>
          </a:p>
          <a:p>
            <a:pPr lvl="1" eaLnBrk="1" hangingPunct="1"/>
            <a:r>
              <a:rPr lang="en-US" smtClean="0"/>
              <a:t>bilirubin,alcaline phosphatase, gamma-glutamyl transpeptidase</a:t>
            </a:r>
          </a:p>
          <a:p>
            <a:pPr eaLnBrk="1" hangingPunct="1"/>
            <a:r>
              <a:rPr lang="en-US" smtClean="0"/>
              <a:t>Hepatocyte integrity tests –</a:t>
            </a:r>
          </a:p>
          <a:p>
            <a:pPr lvl="1" eaLnBrk="1" hangingPunct="1"/>
            <a:r>
              <a:rPr lang="en-US" smtClean="0"/>
              <a:t>ALT, AST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imaging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Ultrasonography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Computerised tomography (CT)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Magnetic resonance (MRI)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Cholangiography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biopsy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Percutaneous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Transjugular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Surgical (laparoscopic)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Fine needle aspiration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LIVER TUMORS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84978"/>
            <a:ext cx="7467600" cy="3777622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Primary liver tumors </a:t>
            </a:r>
            <a:r>
              <a:rPr lang="en-US" dirty="0"/>
              <a:t>arising from liver cells and </a:t>
            </a:r>
            <a:endParaRPr lang="sr-Latn-RS" dirty="0" smtClean="0"/>
          </a:p>
          <a:p>
            <a:r>
              <a:rPr lang="en-US" b="1" dirty="0" smtClean="0"/>
              <a:t>secondary </a:t>
            </a:r>
            <a:r>
              <a:rPr lang="en-US" b="1" dirty="0"/>
              <a:t>- metastatic </a:t>
            </a:r>
            <a:r>
              <a:rPr lang="en-US" dirty="0"/>
              <a:t>ones are more common than primary ones.</a:t>
            </a:r>
          </a:p>
        </p:txBody>
      </p:sp>
    </p:spTree>
    <p:extLst>
      <p:ext uri="{BB962C8B-B14F-4D97-AF65-F5344CB8AC3E}">
        <p14:creationId xmlns:p14="http://schemas.microsoft.com/office/powerpoint/2010/main" val="26355163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264555"/>
            <a:ext cx="7467600" cy="3777622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184145"/>
              </p:ext>
            </p:extLst>
          </p:nvPr>
        </p:nvGraphicFramePr>
        <p:xfrm>
          <a:off x="1143000" y="228600"/>
          <a:ext cx="7543800" cy="6239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/>
                <a:gridCol w="3771900"/>
              </a:tblGrid>
              <a:tr h="4330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BENIGN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MALIGNANT</a:t>
                      </a:r>
                      <a:endParaRPr lang="en-US" dirty="0"/>
                    </a:p>
                  </a:txBody>
                  <a:tcPr/>
                </a:tc>
              </a:tr>
              <a:tr h="1183445"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sz="1200" b="1" dirty="0" smtClean="0">
                          <a:effectLst/>
                        </a:rPr>
                        <a:t>Epithelial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Adenomas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dirty="0" smtClean="0"/>
                        <a:t>    </a:t>
                      </a:r>
                      <a:r>
                        <a:rPr lang="en-US" sz="1000" dirty="0" smtClean="0">
                          <a:effectLst/>
                        </a:rPr>
                        <a:t>Hepatocellular </a:t>
                      </a:r>
                      <a:endParaRPr lang="sr-Latn-RS" sz="1000" dirty="0" smtClean="0">
                        <a:effectLst/>
                      </a:endParaRPr>
                    </a:p>
                    <a:p>
                      <a:pPr marL="0" indent="0">
                        <a:buNone/>
                      </a:pPr>
                      <a:r>
                        <a:rPr lang="sr-Latn-RS" sz="1000" dirty="0" smtClean="0">
                          <a:effectLst/>
                        </a:rPr>
                        <a:t>           </a:t>
                      </a:r>
                      <a:r>
                        <a:rPr lang="en-US" sz="1000" dirty="0" err="1" smtClean="0">
                          <a:effectLst/>
                        </a:rPr>
                        <a:t>Cholangiocellular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dirty="0" smtClean="0"/>
                        <a:t>           </a:t>
                      </a:r>
                      <a:r>
                        <a:rPr lang="en-US" sz="1000" dirty="0" smtClean="0">
                          <a:effectLst/>
                        </a:rPr>
                        <a:t>Cystadenoma </a:t>
                      </a:r>
                      <a:r>
                        <a:rPr lang="sr-Latn-RS" sz="1000" dirty="0" smtClean="0">
                          <a:effectLst/>
                        </a:rPr>
                        <a:t>c</a:t>
                      </a:r>
                      <a:r>
                        <a:rPr lang="en-US" sz="1000" dirty="0" err="1" smtClean="0">
                          <a:effectLst/>
                        </a:rPr>
                        <a:t>holangiocellular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sr-Latn-RS" sz="1000" dirty="0" smtClean="0">
                          <a:effectLst/>
                        </a:rPr>
                        <a:t>     </a:t>
                      </a:r>
                    </a:p>
                    <a:p>
                      <a:pPr marL="0" indent="0">
                        <a:buNone/>
                      </a:pPr>
                      <a:r>
                        <a:rPr lang="sr-Latn-RS" sz="1000" dirty="0" smtClean="0">
                          <a:effectLst/>
                        </a:rPr>
                        <a:t>           </a:t>
                      </a:r>
                      <a:r>
                        <a:rPr lang="en-US" sz="1000" dirty="0" err="1" smtClean="0">
                          <a:effectLst/>
                        </a:rPr>
                        <a:t>Papillomatous</a:t>
                      </a:r>
                      <a:r>
                        <a:rPr lang="en-US" sz="1000" dirty="0" smtClean="0">
                          <a:effectLst/>
                        </a:rPr>
                        <a:t> biliary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Carcinomas: 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sz="1000" dirty="0" smtClean="0">
                          <a:effectLst/>
                        </a:rPr>
                        <a:t>Hepatocellular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Cholangiocarcinoma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Combined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Undifferentiated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Cystadenocarcinoma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err="1" smtClean="0">
                          <a:effectLst/>
                        </a:rPr>
                        <a:t>Hepatoblastoma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endParaRPr lang="en-US" dirty="0"/>
                    </a:p>
                  </a:txBody>
                  <a:tcPr/>
                </a:tc>
              </a:tr>
              <a:tr h="1005484">
                <a:tc>
                  <a:txBody>
                    <a:bodyPr/>
                    <a:lstStyle/>
                    <a:p>
                      <a:r>
                        <a:rPr lang="sr-Latn-RS" sz="1200" b="1" dirty="0" smtClean="0">
                          <a:effectLst/>
                        </a:rPr>
                        <a:t>2. </a:t>
                      </a:r>
                      <a:r>
                        <a:rPr lang="en-US" sz="1200" b="1" dirty="0" smtClean="0">
                          <a:effectLst/>
                        </a:rPr>
                        <a:t>Non-epithelial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sr-Latn-RS" sz="1000" dirty="0" smtClean="0"/>
                        <a:t>    </a:t>
                      </a:r>
                      <a:r>
                        <a:rPr lang="en-US" sz="1000" dirty="0" err="1" smtClean="0">
                          <a:effectLst/>
                        </a:rPr>
                        <a:t>Angiomyolipoma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dirty="0" smtClean="0"/>
                        <a:t>    </a:t>
                      </a:r>
                      <a:r>
                        <a:rPr lang="en-US" sz="1000" dirty="0" err="1" smtClean="0">
                          <a:effectLst/>
                        </a:rPr>
                        <a:t>Lymphangioma</a:t>
                      </a:r>
                      <a:r>
                        <a:rPr lang="en-US" sz="1000" dirty="0" smtClean="0">
                          <a:effectLst/>
                        </a:rPr>
                        <a:t> and </a:t>
                      </a:r>
                      <a:r>
                        <a:rPr lang="en-US" sz="1000" dirty="0" err="1" smtClean="0">
                          <a:effectLst/>
                        </a:rPr>
                        <a:t>lymphangiomatosis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sr-Latn-RS" sz="1000" dirty="0" smtClean="0">
                          <a:effectLst/>
                        </a:rPr>
                        <a:t>   </a:t>
                      </a:r>
                    </a:p>
                    <a:p>
                      <a:r>
                        <a:rPr lang="sr-Latn-RS" sz="1000" dirty="0" smtClean="0">
                          <a:effectLst/>
                        </a:rPr>
                        <a:t>    </a:t>
                      </a:r>
                      <a:r>
                        <a:rPr lang="en-US" sz="1000" dirty="0" smtClean="0">
                          <a:effectLst/>
                        </a:rPr>
                        <a:t>Hemangioma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baseline="0" dirty="0" smtClean="0"/>
                        <a:t>     </a:t>
                      </a:r>
                      <a:r>
                        <a:rPr lang="en-US" sz="1000" dirty="0" smtClean="0">
                          <a:effectLst/>
                        </a:rPr>
                        <a:t>Infantile </a:t>
                      </a:r>
                      <a:r>
                        <a:rPr lang="en-US" sz="1000" dirty="0" err="1" smtClean="0">
                          <a:effectLst/>
                        </a:rPr>
                        <a:t>hemangioendothelioma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1200" b="1" dirty="0" smtClean="0">
                          <a:effectLst/>
                        </a:rPr>
                        <a:t>Sarcomas</a:t>
                      </a:r>
                    </a:p>
                    <a:p>
                      <a:r>
                        <a:rPr lang="en-US" sz="1000" dirty="0" smtClean="0">
                          <a:effectLst/>
                        </a:rPr>
                        <a:t>Epithelioid </a:t>
                      </a:r>
                      <a:r>
                        <a:rPr lang="en-US" sz="1000" dirty="0" err="1" smtClean="0">
                          <a:effectLst/>
                        </a:rPr>
                        <a:t>hemangioendothelioma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err="1" smtClean="0">
                          <a:effectLst/>
                        </a:rPr>
                        <a:t>Angiosarcoma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Embryonal (undifferentiated sarcoma)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Rhabdomyosarcoma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Other sarcomas</a:t>
                      </a:r>
                      <a:endParaRPr lang="en-US" sz="1000" dirty="0"/>
                    </a:p>
                  </a:txBody>
                  <a:tcPr/>
                </a:tc>
              </a:tr>
              <a:tr h="827522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3. Various tumors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dirty="0" smtClean="0"/>
                        <a:t>      </a:t>
                      </a:r>
                      <a:r>
                        <a:rPr lang="en-US" sz="1000" dirty="0" smtClean="0">
                          <a:effectLst/>
                        </a:rPr>
                        <a:t>Fibroma </a:t>
                      </a:r>
                      <a:endParaRPr lang="sr-Latn-RS" sz="1000" dirty="0" smtClean="0">
                        <a:effectLst/>
                      </a:endParaRPr>
                    </a:p>
                    <a:p>
                      <a:r>
                        <a:rPr lang="sr-Latn-RS" sz="1000" dirty="0" smtClean="0">
                          <a:effectLst/>
                        </a:rPr>
                        <a:t>      </a:t>
                      </a:r>
                      <a:r>
                        <a:rPr lang="en-US" sz="1000" dirty="0" err="1" smtClean="0">
                          <a:effectLst/>
                        </a:rPr>
                        <a:t>Teratoma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sr-Latn-RS" sz="1000" dirty="0" smtClean="0"/>
                        <a:t>      </a:t>
                      </a:r>
                      <a:r>
                        <a:rPr lang="en-US" sz="1000" dirty="0" smtClean="0">
                          <a:effectLst/>
                        </a:rPr>
                        <a:t>Endodermal sinus tumor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effectLst/>
                        </a:rPr>
                        <a:t>Carcinosarcoma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Kaposi sarcoma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err="1" smtClean="0">
                          <a:effectLst/>
                        </a:rPr>
                        <a:t>Rhabdoid</a:t>
                      </a:r>
                      <a:r>
                        <a:rPr lang="en-US" sz="1000" dirty="0" smtClean="0">
                          <a:effectLst/>
                        </a:rPr>
                        <a:t> tumor </a:t>
                      </a:r>
                      <a:r>
                        <a:rPr lang="en-US" sz="1000" dirty="0" smtClean="0"/>
                        <a:t/>
                      </a:r>
                      <a:br>
                        <a:rPr lang="en-US" sz="1000" dirty="0" smtClean="0"/>
                      </a:br>
                      <a:r>
                        <a:rPr lang="en-US" sz="1000" dirty="0" smtClean="0">
                          <a:effectLst/>
                        </a:rPr>
                        <a:t>Others</a:t>
                      </a:r>
                      <a:endParaRPr lang="en-US" sz="1000" dirty="0"/>
                    </a:p>
                  </a:txBody>
                  <a:tcPr/>
                </a:tc>
              </a:tr>
              <a:tr h="4330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4. Unclassified tumors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47439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5. </a:t>
                      </a:r>
                      <a:r>
                        <a:rPr lang="en-US" sz="1200" b="1" dirty="0" err="1" smtClean="0">
                          <a:effectLst/>
                        </a:rPr>
                        <a:t>Hemopoietic</a:t>
                      </a:r>
                      <a:r>
                        <a:rPr lang="en-US" sz="1200" b="1" dirty="0" smtClean="0">
                          <a:effectLst/>
                        </a:rPr>
                        <a:t> and lymphoid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30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6. Metastatic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30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7. Epithelial abnormalities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33040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effectLst/>
                        </a:rPr>
                        <a:t>8. Tumor-like changes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57935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Hepatocellular adenoma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Hepaocellular</a:t>
            </a:r>
            <a:r>
              <a:rPr lang="en-US" dirty="0"/>
              <a:t> adenoma </a:t>
            </a:r>
            <a:r>
              <a:rPr lang="en-US" dirty="0" smtClean="0"/>
              <a:t>– </a:t>
            </a:r>
            <a:r>
              <a:rPr lang="sr-Latn-RS" dirty="0" smtClean="0"/>
              <a:t>rare </a:t>
            </a:r>
            <a:r>
              <a:rPr lang="en-US" dirty="0" smtClean="0"/>
              <a:t>benign </a:t>
            </a:r>
            <a:r>
              <a:rPr lang="en-US" dirty="0"/>
              <a:t>neoplasm. </a:t>
            </a:r>
            <a:br>
              <a:rPr lang="en-US" dirty="0"/>
            </a:br>
            <a:r>
              <a:rPr lang="en-US" dirty="0"/>
              <a:t>Predominantly in young women who have been on contraceptive pills for a long time</a:t>
            </a:r>
            <a:r>
              <a:rPr lang="en-US" dirty="0" smtClean="0"/>
              <a:t>.</a:t>
            </a:r>
            <a:endParaRPr lang="sr-Latn-RS" dirty="0" smtClean="0"/>
          </a:p>
          <a:p>
            <a:r>
              <a:rPr lang="en-US" dirty="0"/>
              <a:t>Hepatocellular adenoma tissue is pale yellowish, stained </a:t>
            </a:r>
            <a:r>
              <a:rPr lang="en-US" dirty="0" smtClean="0"/>
              <a:t>with </a:t>
            </a:r>
            <a:r>
              <a:rPr lang="en-US" dirty="0"/>
              <a:t>biliary dyes. </a:t>
            </a:r>
            <a:br>
              <a:rPr lang="en-US" dirty="0"/>
            </a:br>
            <a:r>
              <a:rPr lang="en-US" dirty="0"/>
              <a:t>Adenoma is clearly delimited from its surroundings, encapsulated and </a:t>
            </a:r>
            <a:r>
              <a:rPr lang="en-US" dirty="0" err="1"/>
              <a:t>subcapsularly</a:t>
            </a:r>
            <a:r>
              <a:rPr lang="en-US" dirty="0"/>
              <a:t> localized. </a:t>
            </a:r>
            <a:br>
              <a:rPr lang="en-US" dirty="0"/>
            </a:br>
            <a:r>
              <a:rPr lang="en-US" dirty="0"/>
              <a:t>Made up of hepatocytes, almost normal, separated by sinusoids; does not contain port spaces.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081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steatosis- </a:t>
            </a:r>
            <a:br>
              <a:rPr lang="en-US" smtClean="0"/>
            </a:br>
            <a:r>
              <a:rPr lang="en-US" smtClean="0"/>
              <a:t>pathogenetic mechanisms</a:t>
            </a:r>
          </a:p>
        </p:txBody>
      </p:sp>
      <p:pic>
        <p:nvPicPr>
          <p:cNvPr id="14339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47800" y="2286000"/>
            <a:ext cx="7352067" cy="4140000"/>
          </a:xfrm>
        </p:spPr>
      </p:pic>
    </p:spTree>
  </p:cSld>
  <p:clrMapOvr>
    <a:masterClrMapping/>
  </p:clrMapOvr>
  <p:transition spd="slow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bject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8698" y="2133600"/>
            <a:ext cx="5720103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84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6400" y="300355"/>
            <a:ext cx="55625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dirty="0"/>
              <a:t>Biliary duct adenoma</a:t>
            </a:r>
            <a:r>
              <a:rPr lang="sr-Latn-RS" dirty="0"/>
              <a:t/>
            </a:r>
            <a:br>
              <a:rPr lang="sr-Latn-RS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828800" y="1347563"/>
            <a:ext cx="6612712" cy="394467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745490">
              <a:lnSpc>
                <a:spcPct val="100000"/>
              </a:lnSpc>
              <a:spcBef>
                <a:spcPts val="1060"/>
              </a:spcBef>
            </a:pPr>
            <a:r>
              <a:rPr lang="en-US" sz="2000" dirty="0" smtClean="0"/>
              <a:t>Adenomas </a:t>
            </a:r>
            <a:r>
              <a:rPr lang="en-US" sz="2000" dirty="0"/>
              <a:t>of biliary duct epithelium origin occur in 3 forms: </a:t>
            </a:r>
            <a:endParaRPr lang="sr-Latn-RS" sz="2000" dirty="0" smtClean="0"/>
          </a:p>
          <a:p>
            <a:pPr marL="745490">
              <a:lnSpc>
                <a:spcPct val="100000"/>
              </a:lnSpc>
              <a:spcBef>
                <a:spcPts val="1060"/>
              </a:spcBef>
            </a:pPr>
            <a:r>
              <a:rPr lang="en-US" sz="2000" dirty="0"/>
              <a:t/>
            </a:r>
            <a:br>
              <a:rPr lang="en-US" sz="2000" dirty="0"/>
            </a:br>
            <a:r>
              <a:rPr lang="sr-Latn-RS" sz="2000" dirty="0" smtClean="0"/>
              <a:t>-   </a:t>
            </a:r>
            <a:r>
              <a:rPr lang="en-US" sz="2000" dirty="0" smtClean="0"/>
              <a:t>up </a:t>
            </a:r>
            <a:r>
              <a:rPr lang="en-US" sz="2000" dirty="0"/>
              <a:t>to 1 cm in diameter, </a:t>
            </a:r>
            <a:r>
              <a:rPr lang="en-US" sz="2000" dirty="0" err="1"/>
              <a:t>subcapsular</a:t>
            </a:r>
            <a:r>
              <a:rPr lang="en-US" sz="2000" dirty="0"/>
              <a:t>, solid, whitish, nodules built from a group of reactive biliary ducts, separated by connective stroma - </a:t>
            </a:r>
            <a:r>
              <a:rPr lang="en-US" sz="2000" dirty="0" err="1" smtClean="0"/>
              <a:t>hola</a:t>
            </a:r>
            <a:r>
              <a:rPr lang="sr-Latn-RS" sz="2000" dirty="0" smtClean="0"/>
              <a:t>n</a:t>
            </a:r>
            <a:r>
              <a:rPr lang="en-US" sz="2000" dirty="0" err="1" smtClean="0"/>
              <a:t>giocellular</a:t>
            </a:r>
            <a:r>
              <a:rPr lang="en-US" sz="2000" dirty="0" smtClean="0"/>
              <a:t> </a:t>
            </a:r>
            <a:r>
              <a:rPr lang="en-US" sz="2000" dirty="0"/>
              <a:t>adenomas</a:t>
            </a:r>
            <a:r>
              <a:rPr lang="en-US" sz="2000" dirty="0" smtClean="0"/>
              <a:t>,</a:t>
            </a:r>
            <a:endParaRPr lang="sr-Latn-RS" sz="2000" dirty="0" smtClean="0"/>
          </a:p>
          <a:p>
            <a:pPr marL="1088390" indent="-342900">
              <a:lnSpc>
                <a:spcPct val="100000"/>
              </a:lnSpc>
              <a:spcBef>
                <a:spcPts val="1060"/>
              </a:spcBef>
              <a:buFontTx/>
              <a:buChar char="-"/>
            </a:pPr>
            <a:r>
              <a:rPr lang="en-US" sz="2000" dirty="0" smtClean="0"/>
              <a:t>cystadenomas</a:t>
            </a:r>
            <a:r>
              <a:rPr lang="en-US" sz="2000" dirty="0"/>
              <a:t>, </a:t>
            </a:r>
            <a:r>
              <a:rPr lang="en-US" sz="2000" dirty="0" smtClean="0"/>
              <a:t>with </a:t>
            </a:r>
            <a:r>
              <a:rPr lang="en-US" sz="2000" dirty="0"/>
              <a:t>cystic structures </a:t>
            </a:r>
            <a:r>
              <a:rPr lang="sr-Latn-RS" sz="2000" dirty="0" smtClean="0"/>
              <a:t>and</a:t>
            </a:r>
          </a:p>
          <a:p>
            <a:pPr marL="1088390" indent="-342900">
              <a:lnSpc>
                <a:spcPct val="100000"/>
              </a:lnSpc>
              <a:spcBef>
                <a:spcPts val="1060"/>
              </a:spcBef>
              <a:buFontTx/>
              <a:buChar char="-"/>
            </a:pPr>
            <a:r>
              <a:rPr lang="en-US" sz="2000" dirty="0" smtClean="0"/>
              <a:t>biliary </a:t>
            </a:r>
            <a:r>
              <a:rPr lang="en-US" sz="2000" dirty="0"/>
              <a:t>papillomatosis, i.e. as inducted </a:t>
            </a:r>
            <a:r>
              <a:rPr lang="en-US" sz="2000" dirty="0" err="1"/>
              <a:t>papillomatous</a:t>
            </a:r>
            <a:r>
              <a:rPr lang="en-US" sz="2000" dirty="0"/>
              <a:t> proliferates.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9066538"/>
      </p:ext>
    </p:extLst>
  </p:cSld>
  <p:clrMapOvr>
    <a:masterClrMapping/>
  </p:clrMapOvr>
  <p:transition advTm="23210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300355"/>
            <a:ext cx="724771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Hepatocellular carcinoma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47800" y="1347563"/>
            <a:ext cx="7323912" cy="334194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Hepatocellular carcinoma (HCC) - over 90% of all primary liver tumors. </a:t>
            </a:r>
            <a:br>
              <a:rPr lang="en-US" sz="2000" dirty="0"/>
            </a:br>
            <a:r>
              <a:rPr lang="en-US" sz="2000" dirty="0"/>
              <a:t>Its formation is associated with 3 factors: infection with hepatitis </a:t>
            </a:r>
            <a:r>
              <a:rPr lang="sr-Latn-RS" sz="2000" dirty="0" smtClean="0"/>
              <a:t>B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sr-Latn-RS" sz="2000" dirty="0" smtClean="0"/>
              <a:t>C</a:t>
            </a:r>
            <a:r>
              <a:rPr lang="en-US" sz="2000" dirty="0" smtClean="0"/>
              <a:t> </a:t>
            </a:r>
            <a:r>
              <a:rPr lang="en-US" sz="2000" dirty="0"/>
              <a:t>viruses, aflatoxin and cirrhosis. </a:t>
            </a:r>
            <a:br>
              <a:rPr lang="en-US" sz="2000" dirty="0"/>
            </a:b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It </a:t>
            </a:r>
            <a:r>
              <a:rPr lang="en-US" sz="2000" dirty="0"/>
              <a:t>occurs in 3 basic macroscopic forms: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err="1" smtClean="0"/>
              <a:t>unifocal</a:t>
            </a:r>
            <a:r>
              <a:rPr lang="en-US" sz="2000" dirty="0" smtClean="0"/>
              <a:t> </a:t>
            </a:r>
            <a:r>
              <a:rPr lang="en-US" sz="2000" dirty="0"/>
              <a:t>large mass,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multifocal </a:t>
            </a:r>
            <a:r>
              <a:rPr lang="en-US" sz="2000" dirty="0"/>
              <a:t>nodules, and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diffuse </a:t>
            </a:r>
            <a:r>
              <a:rPr lang="en-US" sz="2000" dirty="0" err="1"/>
              <a:t>micronodular</a:t>
            </a:r>
            <a:r>
              <a:rPr lang="en-US" sz="2000" dirty="0"/>
              <a:t> infiltrate in cirrhotic liver.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3870369"/>
      </p:ext>
    </p:extLst>
  </p:cSld>
  <p:clrMapOvr>
    <a:masterClrMapping/>
  </p:clrMapOvr>
  <p:transition advTm="44554"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49351" y="2133600"/>
            <a:ext cx="7985049" cy="28091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45490" algn="just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The color of the tumor is yellowish-white, with areas </a:t>
            </a:r>
            <a:r>
              <a:rPr lang="en-US" dirty="0" smtClean="0"/>
              <a:t>of</a:t>
            </a:r>
            <a:r>
              <a:rPr lang="sr-Latn-RS" dirty="0" smtClean="0"/>
              <a:t> </a:t>
            </a:r>
            <a:r>
              <a:rPr lang="en-US" dirty="0" smtClean="0"/>
              <a:t>bleeding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necrosis and green </a:t>
            </a:r>
            <a:r>
              <a:rPr lang="en-US" dirty="0" err="1"/>
              <a:t>discolouration</a:t>
            </a:r>
            <a:r>
              <a:rPr lang="en-US" dirty="0"/>
              <a:t> with biliary pigment. </a:t>
            </a:r>
            <a:br>
              <a:rPr lang="en-US" dirty="0"/>
            </a:br>
            <a:endParaRPr lang="sr-Latn-RS" dirty="0" smtClean="0"/>
          </a:p>
          <a:p>
            <a:pPr marL="745490" algn="just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Differentiation </a:t>
            </a:r>
            <a:r>
              <a:rPr lang="en-US" dirty="0"/>
              <a:t>varies from well-differentiated forms to completely undifferentiated, anaplastic forms of NSS. </a:t>
            </a:r>
            <a:br>
              <a:rPr lang="en-US" dirty="0"/>
            </a:br>
            <a:endParaRPr lang="sr-Latn-RS" dirty="0" smtClean="0"/>
          </a:p>
          <a:p>
            <a:pPr marL="745490" algn="just">
              <a:lnSpc>
                <a:spcPct val="100000"/>
              </a:lnSpc>
              <a:spcBef>
                <a:spcPts val="105"/>
              </a:spcBef>
            </a:pPr>
            <a:r>
              <a:rPr lang="en-US" dirty="0" smtClean="0"/>
              <a:t>In </a:t>
            </a:r>
            <a:r>
              <a:rPr lang="en-US" dirty="0"/>
              <a:t>well and moderately differentiated hepatocellular carcinomas, the tumor cells are similar to hepatocytes, arranged in the form of trabeculae, glandular, acinus, </a:t>
            </a:r>
            <a:r>
              <a:rPr lang="en-US" dirty="0" err="1"/>
              <a:t>pseudoglandular</a:t>
            </a:r>
            <a:r>
              <a:rPr lang="en-US" dirty="0"/>
              <a:t> structures.</a:t>
            </a:r>
            <a:endParaRPr b="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1551260"/>
      </p:ext>
    </p:extLst>
  </p:cSld>
  <p:clrMapOvr>
    <a:masterClrMapping/>
  </p:clrMapOvr>
  <p:transition advTm="30515"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49351" y="1360669"/>
            <a:ext cx="8285861" cy="481221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745490">
              <a:lnSpc>
                <a:spcPct val="100000"/>
              </a:lnSpc>
              <a:spcBef>
                <a:spcPts val="965"/>
              </a:spcBef>
            </a:pPr>
            <a:r>
              <a:rPr lang="en-US" sz="1800" dirty="0"/>
              <a:t>Histological variants: solid, </a:t>
            </a:r>
            <a:r>
              <a:rPr lang="en-US" sz="1800" dirty="0" err="1"/>
              <a:t>scirrhous</a:t>
            </a:r>
            <a:r>
              <a:rPr lang="en-US" sz="1800" dirty="0"/>
              <a:t> and </a:t>
            </a:r>
            <a:r>
              <a:rPr lang="en-US" sz="1800" dirty="0" err="1"/>
              <a:t>fibrolamellar</a:t>
            </a:r>
            <a:r>
              <a:rPr lang="en-US" sz="1800" dirty="0"/>
              <a:t>. </a:t>
            </a:r>
            <a:br>
              <a:rPr lang="en-US" sz="1800" dirty="0"/>
            </a:br>
            <a:r>
              <a:rPr lang="en-US" sz="1800" dirty="0"/>
              <a:t>Stroma weakly expressed, except in the case of </a:t>
            </a:r>
            <a:r>
              <a:rPr lang="en-US" sz="1800" dirty="0" err="1"/>
              <a:t>scirrhous</a:t>
            </a:r>
            <a:r>
              <a:rPr lang="en-US" sz="1800" dirty="0"/>
              <a:t> where it is more pronounced, and in the case of </a:t>
            </a:r>
            <a:r>
              <a:rPr lang="en-US" sz="1800" dirty="0" err="1"/>
              <a:t>fibrolamellar</a:t>
            </a:r>
            <a:r>
              <a:rPr lang="en-US" sz="1800" dirty="0"/>
              <a:t> arranged in the form of lamellae of parallel arranged collagen fibers. </a:t>
            </a:r>
            <a:br>
              <a:rPr lang="en-US" sz="1800" dirty="0"/>
            </a:br>
            <a:endParaRPr lang="sr-Latn-RS" sz="1800" dirty="0" smtClean="0"/>
          </a:p>
          <a:p>
            <a:pPr marL="745490">
              <a:lnSpc>
                <a:spcPct val="100000"/>
              </a:lnSpc>
              <a:spcBef>
                <a:spcPts val="965"/>
              </a:spcBef>
            </a:pPr>
            <a:r>
              <a:rPr lang="sr-Latn-RS" sz="1800" dirty="0" smtClean="0"/>
              <a:t>HCC</a:t>
            </a:r>
            <a:r>
              <a:rPr lang="en-US" sz="1800" dirty="0" smtClean="0"/>
              <a:t> </a:t>
            </a:r>
            <a:r>
              <a:rPr lang="en-US" sz="1800" dirty="0"/>
              <a:t>can grow in three ways: </a:t>
            </a:r>
            <a:br>
              <a:rPr lang="en-US" sz="1800" dirty="0"/>
            </a:br>
            <a:r>
              <a:rPr lang="sr-Latn-RS" sz="1800" dirty="0" smtClean="0"/>
              <a:t>1. </a:t>
            </a:r>
            <a:r>
              <a:rPr lang="en-US" sz="1800" dirty="0" smtClean="0"/>
              <a:t>within </a:t>
            </a:r>
            <a:r>
              <a:rPr lang="en-US" sz="1800" dirty="0"/>
              <a:t>the sinusoids of the liver, sinusoidal growth </a:t>
            </a:r>
            <a:br>
              <a:rPr lang="en-US" sz="1800" dirty="0"/>
            </a:br>
            <a:r>
              <a:rPr lang="sr-Latn-RS" sz="1800" dirty="0" smtClean="0"/>
              <a:t>2. </a:t>
            </a:r>
            <a:r>
              <a:rPr lang="en-US" sz="1800" dirty="0" smtClean="0"/>
              <a:t>within </a:t>
            </a:r>
            <a:r>
              <a:rPr lang="en-US" sz="1800" dirty="0"/>
              <a:t>the hepatocyte lamina, replacing growth, and </a:t>
            </a:r>
            <a:r>
              <a:rPr lang="sr-Latn-RS" sz="1800" dirty="0" smtClean="0"/>
              <a:t>                             3. </a:t>
            </a:r>
            <a:r>
              <a:rPr lang="en-US" sz="1800" dirty="0" smtClean="0"/>
              <a:t>expansive</a:t>
            </a:r>
            <a:r>
              <a:rPr lang="en-US" sz="1800" dirty="0"/>
              <a:t>, suppressing the surrounding liver </a:t>
            </a:r>
            <a:r>
              <a:rPr lang="en-US" sz="1800" dirty="0" smtClean="0"/>
              <a:t>tissue</a:t>
            </a:r>
            <a:r>
              <a:rPr lang="sr-Latn-RS" sz="1800" dirty="0"/>
              <a:t>.</a:t>
            </a:r>
            <a:r>
              <a:rPr lang="en-US" sz="1800" dirty="0"/>
              <a:t/>
            </a:r>
            <a:br>
              <a:rPr lang="en-US" sz="1800" dirty="0"/>
            </a:br>
            <a:endParaRPr lang="sr-Latn-RS" sz="1800" dirty="0" smtClean="0"/>
          </a:p>
          <a:p>
            <a:pPr marL="745490">
              <a:lnSpc>
                <a:spcPct val="100000"/>
              </a:lnSpc>
              <a:spcBef>
                <a:spcPts val="965"/>
              </a:spcBef>
            </a:pPr>
            <a:r>
              <a:rPr lang="sr-Latn-RS" sz="1800" dirty="0" smtClean="0"/>
              <a:t>HCC</a:t>
            </a:r>
            <a:r>
              <a:rPr lang="en-US" sz="1800" dirty="0" smtClean="0"/>
              <a:t> </a:t>
            </a:r>
            <a:r>
              <a:rPr lang="en-US" sz="1800" dirty="0"/>
              <a:t>metastases are most often </a:t>
            </a:r>
            <a:r>
              <a:rPr lang="en-US" sz="1800" dirty="0" err="1"/>
              <a:t>lymphogenic</a:t>
            </a:r>
            <a:r>
              <a:rPr lang="en-US" sz="1800" dirty="0"/>
              <a:t> in regional lymph nodes. </a:t>
            </a:r>
            <a:r>
              <a:rPr lang="en-US" sz="1800" dirty="0" err="1"/>
              <a:t>Hematogenous</a:t>
            </a:r>
            <a:r>
              <a:rPr lang="en-US" sz="1800" dirty="0"/>
              <a:t> metastases are - most often in the lungs, but also in other organs: adrenal glands, stomach, heart, pancreas, kidneys, spleen, ovary and bones.</a:t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604599"/>
      </p:ext>
    </p:extLst>
  </p:cSld>
  <p:clrMapOvr>
    <a:masterClrMapping/>
  </p:clrMapOvr>
  <p:transition advTm="76648"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0050" y="1462150"/>
            <a:ext cx="5275326" cy="459574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3059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7675" y="1468437"/>
            <a:ext cx="5562600" cy="468312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845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8887" y="1489011"/>
            <a:ext cx="6597650" cy="431330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147789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282245"/>
            <a:ext cx="5400000" cy="32400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0" y="2819400"/>
            <a:ext cx="4104000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4121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533400"/>
            <a:ext cx="661344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Cholangiocarcinoma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197051" y="1468958"/>
            <a:ext cx="6330950" cy="2183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Arial"/>
              <a:cs typeface="Arial"/>
            </a:endParaRPr>
          </a:p>
          <a:p>
            <a:pPr marL="927100" marR="5080" indent="-915035">
              <a:lnSpc>
                <a:spcPct val="140000"/>
              </a:lnSpc>
            </a:pPr>
            <a:r>
              <a:rPr lang="en-US" sz="2000" dirty="0"/>
              <a:t>According to the place of origin, these cancers can be: </a:t>
            </a:r>
            <a:r>
              <a:rPr lang="sr-Latn-RS" sz="2000" dirty="0" smtClean="0"/>
              <a:t>1. </a:t>
            </a:r>
            <a:r>
              <a:rPr lang="en-US" sz="2000" dirty="0" smtClean="0"/>
              <a:t>intrahepatic</a:t>
            </a:r>
            <a:r>
              <a:rPr lang="en-US" sz="2000" dirty="0"/>
              <a:t>, </a:t>
            </a:r>
            <a:br>
              <a:rPr lang="en-US" sz="2000" dirty="0"/>
            </a:br>
            <a:r>
              <a:rPr lang="sr-Latn-RS" sz="2000" dirty="0" smtClean="0"/>
              <a:t>2. </a:t>
            </a:r>
            <a:r>
              <a:rPr lang="en-US" sz="2000" dirty="0" err="1" smtClean="0"/>
              <a:t>hilus</a:t>
            </a:r>
            <a:r>
              <a:rPr lang="en-US" sz="2000" dirty="0" smtClean="0"/>
              <a:t> </a:t>
            </a:r>
            <a:r>
              <a:rPr lang="en-US" sz="2000" dirty="0"/>
              <a:t>(</a:t>
            </a:r>
            <a:r>
              <a:rPr lang="en-US" sz="2000" dirty="0" err="1"/>
              <a:t>Klatskin's</a:t>
            </a:r>
            <a:r>
              <a:rPr lang="en-US" sz="2000" dirty="0"/>
              <a:t> tumor) and </a:t>
            </a:r>
            <a:endParaRPr lang="sr-Latn-RS" sz="2000" dirty="0" smtClean="0"/>
          </a:p>
          <a:p>
            <a:pPr marL="927100" marR="5080" indent="-915035">
              <a:lnSpc>
                <a:spcPct val="140000"/>
              </a:lnSpc>
            </a:pPr>
            <a:r>
              <a:rPr lang="sr-Latn-RS" sz="2000" dirty="0"/>
              <a:t>	</a:t>
            </a:r>
            <a:r>
              <a:rPr lang="sr-Latn-RS" sz="2000" dirty="0" smtClean="0"/>
              <a:t>3. </a:t>
            </a:r>
            <a:r>
              <a:rPr lang="en-US" sz="2000" dirty="0" smtClean="0"/>
              <a:t>extrahepatic.</a:t>
            </a: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1556466"/>
      </p:ext>
    </p:extLst>
  </p:cSld>
  <p:clrMapOvr>
    <a:masterClrMapping/>
  </p:clrMapOvr>
  <p:transition advTm="2251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mtClean="0"/>
              <a:t>Macrovesicular fatty change</a:t>
            </a:r>
            <a:br>
              <a:rPr lang="en-US" smtClean="0"/>
            </a:br>
            <a:r>
              <a:rPr lang="en-US" smtClean="0"/>
              <a:t>histopathology</a:t>
            </a:r>
          </a:p>
        </p:txBody>
      </p:sp>
      <p:pic>
        <p:nvPicPr>
          <p:cNvPr id="15363" name="Picture 4" descr="LIVER00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1981200"/>
            <a:ext cx="6084568" cy="3996000"/>
          </a:xfrm>
          <a:noFill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0" y="300355"/>
            <a:ext cx="790884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I</a:t>
            </a:r>
            <a:r>
              <a:rPr lang="en-US" dirty="0" err="1" smtClean="0"/>
              <a:t>ntrahepatic</a:t>
            </a:r>
            <a:r>
              <a:rPr lang="en-US" dirty="0" smtClean="0"/>
              <a:t> </a:t>
            </a:r>
            <a:r>
              <a:rPr lang="en-US" dirty="0"/>
              <a:t>cholangiocarcinoma </a:t>
            </a:r>
            <a:br>
              <a:rPr lang="en-US" dirty="0"/>
            </a:br>
            <a:r>
              <a:rPr lang="en-US" dirty="0" smtClean="0"/>
              <a:t>-</a:t>
            </a:r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381000" y="2147089"/>
            <a:ext cx="8077199" cy="44371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745490">
              <a:lnSpc>
                <a:spcPct val="100000"/>
              </a:lnSpc>
              <a:spcBef>
                <a:spcPts val="1060"/>
              </a:spcBef>
            </a:pPr>
            <a:r>
              <a:rPr lang="en-US" sz="2000" dirty="0" smtClean="0"/>
              <a:t>- </a:t>
            </a:r>
            <a:r>
              <a:rPr lang="sr-Latn-RS" sz="2000" dirty="0" smtClean="0"/>
              <a:t>    </a:t>
            </a:r>
            <a:r>
              <a:rPr lang="en-US" sz="2000" dirty="0" smtClean="0"/>
              <a:t>grayish-white</a:t>
            </a:r>
            <a:r>
              <a:rPr lang="en-US" sz="2000" dirty="0"/>
              <a:t>, stringy-hard, often multinodular.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43000" y="3054172"/>
            <a:ext cx="7693482" cy="28091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715" indent="-342900" algn="just">
              <a:lnSpc>
                <a:spcPct val="100000"/>
              </a:lnSpc>
              <a:spcBef>
                <a:spcPts val="105"/>
              </a:spcBef>
              <a:buFontTx/>
              <a:buChar char="-"/>
            </a:pPr>
            <a:r>
              <a:rPr lang="en-US" sz="2000" dirty="0" err="1" smtClean="0"/>
              <a:t>scirrhous</a:t>
            </a:r>
            <a:r>
              <a:rPr lang="en-US" sz="2000" dirty="0" smtClean="0"/>
              <a:t> </a:t>
            </a:r>
            <a:r>
              <a:rPr lang="en-US" sz="2000" dirty="0"/>
              <a:t>adenocarcinoma, which histologically does not differ from metastatic adenocarcinomas, so it is necessary to apply a specific </a:t>
            </a:r>
            <a:r>
              <a:rPr lang="en-US" sz="2000" dirty="0" err="1"/>
              <a:t>immunohistochemical</a:t>
            </a:r>
            <a:r>
              <a:rPr lang="en-US" sz="2000" dirty="0"/>
              <a:t> algorithm for differentiation. </a:t>
            </a:r>
            <a:br>
              <a:rPr lang="en-US" sz="2000" dirty="0"/>
            </a:br>
            <a:r>
              <a:rPr lang="en-US" sz="2000" dirty="0" smtClean="0"/>
              <a:t> </a:t>
            </a:r>
            <a:endParaRPr lang="sr-Latn-RS" sz="2000" dirty="0" smtClean="0"/>
          </a:p>
          <a:p>
            <a:pPr marL="355600" marR="5715" indent="-342900" algn="just">
              <a:lnSpc>
                <a:spcPct val="100000"/>
              </a:lnSpc>
              <a:spcBef>
                <a:spcPts val="105"/>
              </a:spcBef>
              <a:buFontTx/>
              <a:buChar char="-"/>
            </a:pPr>
            <a:r>
              <a:rPr lang="en-US" sz="2000" dirty="0" smtClean="0"/>
              <a:t>often </a:t>
            </a:r>
            <a:r>
              <a:rPr lang="en-US" sz="2000" dirty="0"/>
              <a:t>metastasizes to regional lymph nodes and </a:t>
            </a:r>
            <a:r>
              <a:rPr lang="en-US" sz="2000" dirty="0" err="1"/>
              <a:t>hematogenously</a:t>
            </a:r>
            <a:r>
              <a:rPr lang="en-US" sz="2000" dirty="0"/>
              <a:t> giving metastases in the lungs and other organs. </a:t>
            </a:r>
            <a:br>
              <a:rPr lang="en-US" sz="2000" dirty="0"/>
            </a:br>
            <a:endParaRPr lang="sr-Latn-RS" sz="2000" dirty="0" smtClean="0"/>
          </a:p>
          <a:p>
            <a:pPr marL="355600" marR="5715" indent="-342900" algn="just">
              <a:lnSpc>
                <a:spcPct val="100000"/>
              </a:lnSpc>
              <a:spcBef>
                <a:spcPts val="105"/>
              </a:spcBef>
              <a:buFontTx/>
              <a:buChar char="-"/>
            </a:pPr>
            <a:r>
              <a:rPr lang="en-US" sz="2000" dirty="0" smtClean="0"/>
              <a:t>in </a:t>
            </a:r>
            <a:r>
              <a:rPr lang="en-US" sz="2000" dirty="0"/>
              <a:t>the terminal stage, peritoneal </a:t>
            </a:r>
            <a:r>
              <a:rPr lang="en-US" sz="2000" dirty="0" err="1"/>
              <a:t>carcinomatosis</a:t>
            </a:r>
            <a:r>
              <a:rPr lang="en-US" sz="2000" dirty="0"/>
              <a:t> is common.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4491269"/>
      </p:ext>
    </p:extLst>
  </p:cSld>
  <p:clrMapOvr>
    <a:masterClrMapping/>
  </p:clrMapOvr>
  <p:transition advTm="26989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351" y="300355"/>
            <a:ext cx="4876800" cy="336391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87863" y="3402454"/>
            <a:ext cx="4656137" cy="336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09510"/>
      </p:ext>
    </p:extLst>
  </p:cSld>
  <p:clrMapOvr>
    <a:masterClrMapping/>
  </p:clrMapOvr>
  <p:transition advTm="821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2546" y="300355"/>
            <a:ext cx="5723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Hilar </a:t>
            </a:r>
            <a:r>
              <a:rPr lang="en-US" dirty="0" err="1"/>
              <a:t>cholagiocarcinoma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47799" y="2627858"/>
            <a:ext cx="7386141" cy="1982594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 indent="237490">
              <a:lnSpc>
                <a:spcPct val="100000"/>
              </a:lnSpc>
              <a:spcBef>
                <a:spcPts val="960"/>
              </a:spcBef>
              <a:tabLst>
                <a:tab pos="1430020" algn="l"/>
                <a:tab pos="2231390" algn="l"/>
                <a:tab pos="2583815" algn="l"/>
                <a:tab pos="3443604" algn="l"/>
                <a:tab pos="4947285" algn="l"/>
                <a:tab pos="6249670" algn="l"/>
                <a:tab pos="7232650" algn="l"/>
              </a:tabLst>
            </a:pPr>
            <a:r>
              <a:rPr lang="en-US" sz="2000" dirty="0"/>
              <a:t>- </a:t>
            </a:r>
            <a:r>
              <a:rPr lang="en-US" sz="2000" dirty="0" err="1" smtClean="0"/>
              <a:t>Klatsk</a:t>
            </a:r>
            <a:r>
              <a:rPr lang="sr-Latn-RS" sz="2000" dirty="0" smtClean="0"/>
              <a:t>in</a:t>
            </a:r>
            <a:r>
              <a:rPr lang="en-US" sz="2000" dirty="0" smtClean="0"/>
              <a:t>'s </a:t>
            </a:r>
            <a:r>
              <a:rPr lang="en-US" sz="2000" dirty="0"/>
              <a:t>tumor is a poorly circumscribed structure similar to connective tissue. </a:t>
            </a:r>
            <a:br>
              <a:rPr lang="en-US" sz="2000" dirty="0"/>
            </a:br>
            <a:r>
              <a:rPr lang="en-US" sz="2000" dirty="0"/>
              <a:t>- it is always associated with severe cholestasis </a:t>
            </a:r>
            <a:br>
              <a:rPr lang="en-US" sz="2000" dirty="0"/>
            </a:br>
            <a:r>
              <a:rPr lang="en-US" sz="2000" dirty="0"/>
              <a:t>- it metastasizes </a:t>
            </a:r>
            <a:r>
              <a:rPr lang="en-US" sz="2000" dirty="0" err="1"/>
              <a:t>lymphogenically</a:t>
            </a:r>
            <a:r>
              <a:rPr lang="en-US" sz="2000" dirty="0"/>
              <a:t> to regional lymph nodes. </a:t>
            </a:r>
            <a:br>
              <a:rPr lang="en-US" sz="2000" dirty="0"/>
            </a:br>
            <a:r>
              <a:rPr lang="en-US" sz="2000" dirty="0"/>
              <a:t>- </a:t>
            </a:r>
            <a:r>
              <a:rPr lang="en-US" sz="2000" dirty="0" err="1"/>
              <a:t>Klatskin's</a:t>
            </a:r>
            <a:r>
              <a:rPr lang="en-US" sz="2000" dirty="0"/>
              <a:t> tumor is histologically a </a:t>
            </a:r>
            <a:r>
              <a:rPr lang="en-US" sz="2000" dirty="0" err="1"/>
              <a:t>scirrhous</a:t>
            </a:r>
            <a:r>
              <a:rPr lang="en-US" sz="2000" dirty="0"/>
              <a:t> adenocarcinoma.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704412"/>
      </p:ext>
    </p:extLst>
  </p:cSld>
  <p:clrMapOvr>
    <a:masterClrMapping/>
  </p:clrMapOvr>
  <p:transition advTm="23718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8746" y="300355"/>
            <a:ext cx="44278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err="1"/>
              <a:t>Hepatoblastoma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2201392"/>
            <a:ext cx="8373109" cy="136704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745490">
              <a:lnSpc>
                <a:spcPct val="100000"/>
              </a:lnSpc>
              <a:spcBef>
                <a:spcPts val="960"/>
              </a:spcBef>
            </a:pPr>
            <a:r>
              <a:rPr sz="2000" dirty="0" smtClean="0">
                <a:latin typeface="Arial"/>
                <a:cs typeface="Arial"/>
              </a:rPr>
              <a:t>-</a:t>
            </a:r>
            <a:r>
              <a:rPr lang="sr-Latn-RS" sz="2000" dirty="0" smtClean="0">
                <a:latin typeface="Arial"/>
                <a:cs typeface="Arial"/>
              </a:rPr>
              <a:t> </a:t>
            </a:r>
            <a:r>
              <a:rPr lang="en-US" sz="2000" dirty="0" smtClean="0"/>
              <a:t>massive </a:t>
            </a:r>
            <a:r>
              <a:rPr lang="en-US" sz="2000" dirty="0"/>
              <a:t>liver tumor </a:t>
            </a:r>
            <a:br>
              <a:rPr lang="en-US" sz="2000" dirty="0"/>
            </a:br>
            <a:r>
              <a:rPr lang="en-US" sz="2000" dirty="0"/>
              <a:t>- occurs in two histological variants: epithelial (made up of fetal cells) and mixed (with the presence of primitive mesenchyme foci).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  <p:pic>
        <p:nvPicPr>
          <p:cNvPr id="6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5999" y="3707969"/>
            <a:ext cx="4876801" cy="261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56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15946" y="300355"/>
            <a:ext cx="50374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Non-epithelial tumors</a:t>
            </a:r>
            <a:endParaRPr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4" name="object 4"/>
          <p:cNvSpPr txBox="1"/>
          <p:nvPr/>
        </p:nvSpPr>
        <p:spPr>
          <a:xfrm>
            <a:off x="464007" y="2749423"/>
            <a:ext cx="8373109" cy="31040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88390" indent="-342900">
              <a:lnSpc>
                <a:spcPct val="100000"/>
              </a:lnSpc>
              <a:spcBef>
                <a:spcPts val="105"/>
              </a:spcBef>
              <a:buFontTx/>
              <a:buChar char="-"/>
              <a:tabLst>
                <a:tab pos="2136775" algn="l"/>
                <a:tab pos="3733165" algn="l"/>
                <a:tab pos="4885055" algn="l"/>
                <a:tab pos="5795010" algn="l"/>
                <a:tab pos="6602730" algn="l"/>
                <a:tab pos="7009765" algn="l"/>
              </a:tabLst>
            </a:pPr>
            <a:r>
              <a:rPr lang="en-US" sz="2000" dirty="0" smtClean="0"/>
              <a:t>the </a:t>
            </a:r>
            <a:r>
              <a:rPr lang="en-US" sz="2000" dirty="0"/>
              <a:t>most common non-epithelial benign tumor of the liver is cavernous hemangioma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- a small dark red tumor made of wide vascular spaces lined with endothelium. </a:t>
            </a:r>
            <a:br>
              <a:rPr lang="en-US" sz="2000" dirty="0"/>
            </a:br>
            <a:endParaRPr lang="sr-Latn-RS" sz="2000" dirty="0" smtClean="0"/>
          </a:p>
          <a:p>
            <a:pPr marL="1088390" indent="-342900">
              <a:lnSpc>
                <a:spcPct val="100000"/>
              </a:lnSpc>
              <a:spcBef>
                <a:spcPts val="105"/>
              </a:spcBef>
              <a:buFontTx/>
              <a:buChar char="-"/>
              <a:tabLst>
                <a:tab pos="2136775" algn="l"/>
                <a:tab pos="3733165" algn="l"/>
                <a:tab pos="4885055" algn="l"/>
                <a:tab pos="5795010" algn="l"/>
                <a:tab pos="6602730" algn="l"/>
                <a:tab pos="7009765" algn="l"/>
              </a:tabLst>
            </a:pPr>
            <a:r>
              <a:rPr lang="en-US" sz="2000" dirty="0" smtClean="0"/>
              <a:t>Primary </a:t>
            </a:r>
            <a:r>
              <a:rPr lang="en-US" sz="2000" dirty="0" err="1"/>
              <a:t>angiosarcoma</a:t>
            </a:r>
            <a:r>
              <a:rPr lang="en-US" sz="2000" dirty="0"/>
              <a:t> and epithelial </a:t>
            </a:r>
            <a:r>
              <a:rPr lang="en-US" sz="2000" dirty="0" err="1"/>
              <a:t>hemangioendothelioma</a:t>
            </a:r>
            <a:r>
              <a:rPr lang="en-US" sz="2000" dirty="0"/>
              <a:t>, which are composed of epithelioid tumor cells of vascular endothelial origin, are the most common malignant tumors.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332082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7891" y="1066800"/>
            <a:ext cx="4320000" cy="36360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59424" y="2438400"/>
            <a:ext cx="4248000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137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44751" y="300355"/>
            <a:ext cx="577524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Various </a:t>
            </a:r>
            <a:r>
              <a:rPr lang="en-US" dirty="0"/>
              <a:t>tumors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189431" y="2201392"/>
            <a:ext cx="7548245" cy="1982594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9685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This group includes rare tumors of different origins, namely: </a:t>
            </a:r>
            <a:br>
              <a:rPr lang="en-US" sz="2000" dirty="0"/>
            </a:br>
            <a:r>
              <a:rPr lang="en-US" sz="2000" dirty="0"/>
              <a:t>- localized fibrous tumor, </a:t>
            </a:r>
            <a:br>
              <a:rPr lang="en-US" sz="2000" dirty="0"/>
            </a:br>
            <a:r>
              <a:rPr lang="en-US" sz="2000" dirty="0"/>
              <a:t>- </a:t>
            </a:r>
            <a:r>
              <a:rPr lang="en-US" sz="2000" dirty="0" err="1"/>
              <a:t>teratoma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- yolk sac tumor </a:t>
            </a:r>
            <a:br>
              <a:rPr lang="en-US" sz="2000" dirty="0"/>
            </a:br>
            <a:r>
              <a:rPr lang="en-US" sz="2000" dirty="0"/>
              <a:t>- </a:t>
            </a:r>
            <a:r>
              <a:rPr lang="en-US" sz="2000" dirty="0" err="1"/>
              <a:t>carcinosarcoma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- Kaposi's sarcoma</a:t>
            </a: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75189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65351" y="1514475"/>
            <a:ext cx="5359400" cy="46640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97884820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7825" y="1349375"/>
            <a:ext cx="5397500" cy="45212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74227216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8551" y="300355"/>
            <a:ext cx="661344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Unclassified tumors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2627858"/>
            <a:ext cx="8093075" cy="136704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 indent="732790" algn="just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Unclassified liver tumors include benign and primary malignant liver tumors that cannot be classified into any of the above categories.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4656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dirty="0" err="1" smtClean="0"/>
              <a:t>Microvesicular</a:t>
            </a:r>
            <a:r>
              <a:rPr lang="en-US" dirty="0" smtClean="0"/>
              <a:t> fatty change</a:t>
            </a:r>
            <a:br>
              <a:rPr lang="en-US" dirty="0" smtClean="0"/>
            </a:br>
            <a:r>
              <a:rPr lang="en-US" dirty="0" smtClean="0"/>
              <a:t>histopathology</a:t>
            </a:r>
          </a:p>
        </p:txBody>
      </p:sp>
      <p:pic>
        <p:nvPicPr>
          <p:cNvPr id="16389" name="Picture 4" descr="Image 35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1828800"/>
            <a:ext cx="3803650" cy="2535238"/>
          </a:xfrm>
          <a:noFill/>
        </p:spPr>
      </p:pic>
      <p:pic>
        <p:nvPicPr>
          <p:cNvPr id="16387" name="Picture 2" descr="http://iai.asm.org/content/76/7/F1.medium.gif"/>
          <p:cNvPicPr>
            <a:picLocks noChangeAspect="1" noChangeArrowheads="1"/>
          </p:cNvPicPr>
          <p:nvPr/>
        </p:nvPicPr>
        <p:blipFill rotWithShape="1">
          <a:blip r:embed="rId3"/>
          <a:srcRect l="3052" t="2424" b="3031"/>
          <a:stretch/>
        </p:blipFill>
        <p:spPr bwMode="auto">
          <a:xfrm>
            <a:off x="5867400" y="1752600"/>
            <a:ext cx="2991934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495800"/>
            <a:ext cx="2418196" cy="23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0876" y="485333"/>
            <a:ext cx="754452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200" dirty="0" err="1"/>
              <a:t>Hemopoietic</a:t>
            </a:r>
            <a:r>
              <a:rPr lang="en-US" sz="3200" dirty="0"/>
              <a:t> and lymphoid tumors</a:t>
            </a:r>
            <a:endParaRPr sz="32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1347563"/>
            <a:ext cx="8372475" cy="570156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All types of Hodgkin's and non-Hodgkin's lymphoma, all </a:t>
            </a:r>
            <a:r>
              <a:rPr lang="en-US" sz="2000" dirty="0" err="1"/>
              <a:t>leukemias</a:t>
            </a:r>
            <a:r>
              <a:rPr lang="en-US" sz="2000" dirty="0"/>
              <a:t>, </a:t>
            </a:r>
            <a:r>
              <a:rPr lang="en-US" sz="2000" dirty="0" err="1"/>
              <a:t>histiocytosis</a:t>
            </a:r>
            <a:r>
              <a:rPr lang="en-US" sz="2000" dirty="0"/>
              <a:t> and </a:t>
            </a:r>
            <a:r>
              <a:rPr lang="en-US" sz="2000" dirty="0" err="1"/>
              <a:t>mastocytosis</a:t>
            </a:r>
            <a:r>
              <a:rPr lang="en-US" sz="2000" dirty="0"/>
              <a:t> can also affect the liver secondarily. </a:t>
            </a:r>
            <a:r>
              <a:rPr lang="sr-Latn-RS" sz="2000" dirty="0" smtClean="0"/>
              <a:t>	</a:t>
            </a:r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Hodgkin's </a:t>
            </a:r>
            <a:r>
              <a:rPr lang="en-US" sz="2000" dirty="0"/>
              <a:t>lymphoma of the liver is always secondary, while non-Hodgkin's lymphomas of the liver can develop primarily in the liver. </a:t>
            </a:r>
            <a:br>
              <a:rPr lang="en-US" sz="2000" dirty="0"/>
            </a:br>
            <a:r>
              <a:rPr lang="sr-Latn-RS" sz="2000" dirty="0" smtClean="0"/>
              <a:t>	</a:t>
            </a:r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In </a:t>
            </a:r>
            <a:r>
              <a:rPr lang="en-US" sz="2000" dirty="0"/>
              <a:t>acute </a:t>
            </a:r>
            <a:r>
              <a:rPr lang="en-US" sz="2000" dirty="0" err="1"/>
              <a:t>leukemias</a:t>
            </a:r>
            <a:r>
              <a:rPr lang="en-US" sz="2000" dirty="0"/>
              <a:t>, the liver is diffusely - </a:t>
            </a:r>
            <a:r>
              <a:rPr lang="en-US" sz="2000" dirty="0" err="1"/>
              <a:t>intrasinusoidally</a:t>
            </a:r>
            <a:r>
              <a:rPr lang="en-US" sz="2000" dirty="0"/>
              <a:t> - permeated with leukemic infiltrate. </a:t>
            </a:r>
            <a:br>
              <a:rPr lang="en-US" sz="2000" dirty="0"/>
            </a:br>
            <a:r>
              <a:rPr lang="sr-Latn-RS" sz="2000" dirty="0" smtClean="0"/>
              <a:t>	</a:t>
            </a:r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In </a:t>
            </a:r>
            <a:r>
              <a:rPr lang="en-US" sz="2000" dirty="0"/>
              <a:t>chronic lymphocytic leukemia, the liver is enlarged because the leukemic infiltrate more or less permeates all portal spaces. </a:t>
            </a:r>
            <a:br>
              <a:rPr lang="en-US" sz="2000" dirty="0"/>
            </a:br>
            <a:r>
              <a:rPr lang="sr-Latn-RS" sz="2000" dirty="0" smtClean="0"/>
              <a:t>	</a:t>
            </a:r>
          </a:p>
          <a:p>
            <a:pPr marL="12700" marR="508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In </a:t>
            </a:r>
            <a:r>
              <a:rPr lang="en-US" sz="2000" dirty="0"/>
              <a:t>chronic granulomatous leukemia, the liver is usually enlarged </a:t>
            </a:r>
            <a:br>
              <a:rPr lang="en-US" sz="2000" dirty="0"/>
            </a:br>
            <a:r>
              <a:rPr lang="en-US" sz="2000" dirty="0"/>
              <a:t>due to a dense sinusoidal infiltrate of myeloid cells.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819551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0083" y="228600"/>
            <a:ext cx="4248000" cy="31680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58083" y="3417936"/>
            <a:ext cx="4464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6176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53946" y="300355"/>
            <a:ext cx="56470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Metastatic tumors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119327" y="1774672"/>
            <a:ext cx="7491273" cy="2290371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Among the metastatic tumors of the liver, the most common are: </a:t>
            </a:r>
            <a:br>
              <a:rPr lang="en-US" sz="2000" dirty="0"/>
            </a:br>
            <a:r>
              <a:rPr lang="en-US" sz="2000" dirty="0"/>
              <a:t>-breast cancer </a:t>
            </a:r>
            <a:br>
              <a:rPr lang="en-US" sz="2000" dirty="0"/>
            </a:br>
            <a:r>
              <a:rPr lang="en-US" sz="2000" dirty="0"/>
              <a:t>-lung </a:t>
            </a:r>
            <a:br>
              <a:rPr lang="en-US" sz="2000" dirty="0"/>
            </a:br>
            <a:r>
              <a:rPr lang="en-US" sz="2000" dirty="0"/>
              <a:t>-colon </a:t>
            </a:r>
            <a:br>
              <a:rPr lang="en-US" sz="2000" dirty="0"/>
            </a:br>
            <a:r>
              <a:rPr lang="en-US" sz="2000" dirty="0"/>
              <a:t>-leukemia and lymphoma. </a:t>
            </a:r>
            <a:br>
              <a:rPr lang="en-US" sz="2000" dirty="0"/>
            </a:br>
            <a:r>
              <a:rPr lang="en-US" sz="2000" dirty="0"/>
              <a:t>Metastases are mostly </a:t>
            </a:r>
            <a:r>
              <a:rPr lang="en-US" sz="2000" dirty="0" err="1"/>
              <a:t>hematogenous</a:t>
            </a:r>
            <a:r>
              <a:rPr lang="en-US" sz="2000" dirty="0"/>
              <a:t>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4644371"/>
      </p:ext>
    </p:extLst>
  </p:cSld>
  <p:clrMapOvr>
    <a:masterClrMapping/>
  </p:clrMapOvr>
  <p:transition advTm="28099"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 rotWithShape="1">
          <a:blip r:embed="rId2" cstate="print"/>
          <a:srcRect b="5635"/>
          <a:stretch/>
        </p:blipFill>
        <p:spPr>
          <a:xfrm>
            <a:off x="685800" y="457200"/>
            <a:ext cx="4619625" cy="29718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86605" y="3622092"/>
            <a:ext cx="46926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1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72946" y="300355"/>
            <a:ext cx="58756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Tumor-like changes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2285999" y="1385911"/>
            <a:ext cx="6548577" cy="5003934"/>
          </a:xfrm>
          <a:prstGeom prst="rect">
            <a:avLst/>
          </a:prstGeom>
        </p:spPr>
        <p:txBody>
          <a:bodyPr vert="horz" wrap="square" lIns="0" tIns="147320" rIns="0" bIns="0" rtlCol="0">
            <a:spAutoFit/>
          </a:bodyPr>
          <a:lstStyle/>
          <a:p>
            <a:pPr marL="12700" marR="5715" indent="732790" algn="just">
              <a:lnSpc>
                <a:spcPct val="100000"/>
              </a:lnSpc>
              <a:spcBef>
                <a:spcPts val="1055"/>
              </a:spcBef>
            </a:pPr>
            <a:r>
              <a:rPr lang="en-US" sz="1600" b="1" dirty="0"/>
              <a:t>Mesenchymal hamartoma </a:t>
            </a:r>
            <a:r>
              <a:rPr lang="en-US" sz="1600" dirty="0"/>
              <a:t>- a rare benign change that occurs in children, as a large soft mass made of loose connective tissue and epithelial elements (hepatocytes and bile ducts). </a:t>
            </a:r>
            <a:br>
              <a:rPr lang="en-US" sz="1600" dirty="0"/>
            </a:br>
            <a:endParaRPr lang="sr-Latn-RS" sz="1600" dirty="0" smtClean="0"/>
          </a:p>
          <a:p>
            <a:pPr marL="12700" marR="5715" indent="732790">
              <a:lnSpc>
                <a:spcPct val="100000"/>
              </a:lnSpc>
              <a:spcBef>
                <a:spcPts val="1055"/>
              </a:spcBef>
            </a:pPr>
            <a:r>
              <a:rPr lang="en-US" sz="1600" b="1" dirty="0" smtClean="0"/>
              <a:t>Biliary </a:t>
            </a:r>
            <a:r>
              <a:rPr lang="en-US" sz="1600" b="1" dirty="0"/>
              <a:t>hamartoma </a:t>
            </a:r>
            <a:r>
              <a:rPr lang="en-US" sz="1600" dirty="0"/>
              <a:t>- a single or multiple benign change, about 5 mm in diameter. It is made up of groups of small biliary ducts or </a:t>
            </a:r>
            <a:r>
              <a:rPr lang="en-US" sz="1600" dirty="0" err="1"/>
              <a:t>microcysts</a:t>
            </a:r>
            <a:r>
              <a:rPr lang="en-US" sz="1600" dirty="0"/>
              <a:t> in the fibrous stroma. </a:t>
            </a:r>
            <a:br>
              <a:rPr lang="en-US" sz="1600" dirty="0"/>
            </a:br>
            <a:r>
              <a:rPr lang="en-US" sz="1600" dirty="0"/>
              <a:t>Congenital biliary cysts are benign changes that belong to the group of </a:t>
            </a:r>
            <a:r>
              <a:rPr lang="en-US" sz="1600" dirty="0" err="1"/>
              <a:t>fibropolycystic</a:t>
            </a:r>
            <a:r>
              <a:rPr lang="en-US" sz="1600" dirty="0"/>
              <a:t> liver diseases. </a:t>
            </a:r>
            <a:br>
              <a:rPr lang="en-US" sz="1600" dirty="0"/>
            </a:br>
            <a:endParaRPr lang="sr-Latn-RS" sz="1600" dirty="0" smtClean="0"/>
          </a:p>
          <a:p>
            <a:pPr marL="12700" marR="5715" indent="732790">
              <a:lnSpc>
                <a:spcPct val="100000"/>
              </a:lnSpc>
              <a:spcBef>
                <a:spcPts val="1055"/>
              </a:spcBef>
            </a:pPr>
            <a:r>
              <a:rPr lang="en-US" sz="1600" b="1" dirty="0" smtClean="0"/>
              <a:t>Focal </a:t>
            </a:r>
            <a:r>
              <a:rPr lang="en-US" sz="1600" b="1" dirty="0"/>
              <a:t>nodular hyperplasia </a:t>
            </a:r>
            <a:r>
              <a:rPr lang="en-US" sz="1600" dirty="0"/>
              <a:t>- a zone of hepatocyte hyperplasia divided by fibrous septa that are usually star-shaped into smaller nodular structures. </a:t>
            </a:r>
            <a:br>
              <a:rPr lang="en-US" sz="1600" dirty="0"/>
            </a:br>
            <a:endParaRPr lang="sr-Latn-RS" sz="1600" dirty="0" smtClean="0"/>
          </a:p>
          <a:p>
            <a:pPr marL="12700" marR="5715" indent="732790">
              <a:lnSpc>
                <a:spcPct val="100000"/>
              </a:lnSpc>
              <a:spcBef>
                <a:spcPts val="1055"/>
              </a:spcBef>
            </a:pPr>
            <a:r>
              <a:rPr lang="en-US" sz="1600" b="1" dirty="0" smtClean="0"/>
              <a:t>Compensatory </a:t>
            </a:r>
            <a:r>
              <a:rPr lang="en-US" sz="1600" b="1" dirty="0"/>
              <a:t>lobular hyperplasia</a:t>
            </a:r>
            <a:r>
              <a:rPr lang="en-US" sz="1600" dirty="0"/>
              <a:t>-hyperplasia of one liver lobe- </a:t>
            </a:r>
            <a:r>
              <a:rPr lang="en-US" sz="1600" dirty="0" err="1" smtClean="0"/>
              <a:t>caudatus</a:t>
            </a:r>
            <a:r>
              <a:rPr lang="en-US" sz="1600" dirty="0" smtClean="0"/>
              <a:t> </a:t>
            </a:r>
            <a:r>
              <a:rPr lang="en-US" sz="1600" dirty="0"/>
              <a:t>lobe in Budd-Chiari syndrome.</a:t>
            </a:r>
            <a:br>
              <a:rPr lang="en-US" sz="1600" dirty="0"/>
            </a:br>
            <a:r>
              <a:rPr lang="en-US" sz="1600" dirty="0"/>
              <a:t/>
            </a:r>
            <a:br>
              <a:rPr lang="en-US" sz="1600" dirty="0"/>
            </a:br>
            <a:endParaRPr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163132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343725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800" y="1585912"/>
            <a:ext cx="6437249" cy="453072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23584393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7800" y="1468958"/>
            <a:ext cx="7388682" cy="46557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732790">
              <a:lnSpc>
                <a:spcPct val="100000"/>
              </a:lnSpc>
              <a:spcBef>
                <a:spcPts val="105"/>
              </a:spcBef>
            </a:pPr>
            <a:r>
              <a:rPr lang="en-US" sz="2000" dirty="0"/>
              <a:t>A large part of the world's population, especially adults, suffers from diseases of the extrahepatic part of the biliary tract - </a:t>
            </a:r>
            <a:r>
              <a:rPr lang="en-US" sz="2000" dirty="0" err="1"/>
              <a:t>cholelithiasis</a:t>
            </a:r>
            <a:r>
              <a:rPr lang="en-US" sz="2000" dirty="0"/>
              <a:t> and its complications - which accounts for over 95% of all diseases of this tract. </a:t>
            </a:r>
            <a:br>
              <a:rPr lang="en-US" sz="2000" dirty="0"/>
            </a:b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105"/>
              </a:spcBef>
            </a:pP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105"/>
              </a:spcBef>
            </a:pPr>
            <a:r>
              <a:rPr lang="en-US" sz="2000" dirty="0" err="1" smtClean="0"/>
              <a:t>Cholelithiasis</a:t>
            </a:r>
            <a:r>
              <a:rPr lang="en-US" sz="2000" dirty="0" smtClean="0"/>
              <a:t>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err="1"/>
              <a:t>Choletithiasis</a:t>
            </a:r>
            <a:r>
              <a:rPr lang="en-US" sz="2000" dirty="0"/>
              <a:t> means the presence of a stone (calculus, </a:t>
            </a:r>
            <a:r>
              <a:rPr lang="en-US" sz="2000" dirty="0" err="1"/>
              <a:t>cholelith</a:t>
            </a:r>
            <a:r>
              <a:rPr lang="en-US" sz="2000" dirty="0"/>
              <a:t>, calculus) in the bile, i.e. in the lumen of a part of the biliary tract, namely: </a:t>
            </a:r>
            <a:r>
              <a:rPr lang="sr-Latn-RS" sz="2000" dirty="0"/>
              <a:t> </a:t>
            </a:r>
            <a:r>
              <a:rPr lang="sr-Latn-RS" sz="2000" dirty="0" smtClean="0"/>
              <a:t>                                                                                        </a:t>
            </a:r>
            <a:r>
              <a:rPr lang="en-US" sz="2000" dirty="0" smtClean="0"/>
              <a:t>in </a:t>
            </a:r>
            <a:r>
              <a:rPr lang="en-US" sz="2000" dirty="0"/>
              <a:t>the </a:t>
            </a:r>
            <a:r>
              <a:rPr lang="en-US" sz="2000" dirty="0" smtClean="0"/>
              <a:t>gallbladder</a:t>
            </a:r>
            <a:r>
              <a:rPr lang="sr-Latn-RS" sz="2000" dirty="0" smtClean="0"/>
              <a:t> -</a:t>
            </a:r>
            <a:r>
              <a:rPr lang="en-US" sz="2000" dirty="0" smtClean="0"/>
              <a:t> </a:t>
            </a:r>
            <a:r>
              <a:rPr lang="en-US" sz="2000" b="1" dirty="0" err="1" smtClean="0"/>
              <a:t>cholecystolithiasis</a:t>
            </a:r>
            <a:r>
              <a:rPr lang="en-US" sz="2000" b="1" dirty="0"/>
              <a:t>,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in the </a:t>
            </a:r>
            <a:r>
              <a:rPr lang="en-US" sz="2000" dirty="0" err="1" smtClean="0"/>
              <a:t>choledochus</a:t>
            </a:r>
            <a:r>
              <a:rPr lang="sr-Latn-RS" sz="2000" dirty="0" smtClean="0"/>
              <a:t> -</a:t>
            </a:r>
            <a:r>
              <a:rPr lang="en-US" sz="2000" dirty="0" smtClean="0"/>
              <a:t> </a:t>
            </a:r>
            <a:r>
              <a:rPr lang="en-US" sz="2000" b="1" dirty="0" err="1"/>
              <a:t>choledocholithiasis</a:t>
            </a:r>
            <a:r>
              <a:rPr lang="en-US" sz="2000" dirty="0"/>
              <a:t>, and </a:t>
            </a:r>
            <a:r>
              <a:rPr lang="sr-Latn-RS" sz="2000" dirty="0" smtClean="0"/>
              <a:t>                           </a:t>
            </a:r>
            <a:r>
              <a:rPr lang="en-US" sz="2000" dirty="0" smtClean="0"/>
              <a:t>in</a:t>
            </a:r>
            <a:r>
              <a:rPr lang="sr-Latn-RS" sz="2000" dirty="0" smtClean="0"/>
              <a:t> </a:t>
            </a:r>
            <a:r>
              <a:rPr lang="en-US" sz="2000" dirty="0" smtClean="0"/>
              <a:t>the </a:t>
            </a:r>
            <a:r>
              <a:rPr lang="en-US" sz="2000" dirty="0"/>
              <a:t>liver, more precisely in the intrahepatic biliary </a:t>
            </a:r>
            <a:r>
              <a:rPr lang="en-US" sz="2000" dirty="0" smtClean="0"/>
              <a:t>ducts</a:t>
            </a:r>
            <a:r>
              <a:rPr lang="sr-Latn-RS" sz="2000" dirty="0" smtClean="0"/>
              <a:t> - </a:t>
            </a:r>
            <a:r>
              <a:rPr lang="en-US" sz="2000" b="1" dirty="0" err="1" smtClean="0"/>
              <a:t>hepatolithiasis</a:t>
            </a:r>
            <a:r>
              <a:rPr lang="en-US" sz="2000" dirty="0"/>
              <a:t>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167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Page </a:t>
            </a:r>
            <a:r>
              <a:rPr spc="-5" dirty="0">
                <a:latin typeface="Wingdings"/>
                <a:cs typeface="Wingdings"/>
              </a:rPr>
              <a:t>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5" dirty="0"/>
              <a:t>181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32916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EXTRAHEPATIC BILIARY TRACT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99896232"/>
      </p:ext>
    </p:extLst>
  </p:cSld>
  <p:clrMapOvr>
    <a:masterClrMapping/>
  </p:clrMapOvr>
  <p:transition advTm="28981"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-36576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530246"/>
            <a:ext cx="4578909" cy="331782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33800" y="3936934"/>
            <a:ext cx="5162486" cy="284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1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1516" y="300355"/>
            <a:ext cx="672528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Morphology of stones</a:t>
            </a:r>
            <a:br>
              <a:rPr lang="en-US" dirty="0"/>
            </a:b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1347563"/>
            <a:ext cx="8373109" cy="4957767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14986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/>
              <a:t>Biliary calculi are usually divided into 3 types: mixed or laminated, pure, and complex or combined. </a:t>
            </a:r>
            <a:br>
              <a:rPr lang="en-US" sz="2000" dirty="0"/>
            </a:br>
            <a:endParaRPr lang="sr-Latn-RS" sz="2000" dirty="0" smtClean="0"/>
          </a:p>
          <a:p>
            <a:pPr marL="12700" marR="14986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Mixed </a:t>
            </a:r>
            <a:r>
              <a:rPr lang="en-US" sz="2000" dirty="0"/>
              <a:t>or laminated stones are the most common. </a:t>
            </a:r>
            <a:br>
              <a:rPr lang="en-US" sz="2000" dirty="0"/>
            </a:br>
            <a:endParaRPr lang="sr-Latn-RS" sz="2000" dirty="0" smtClean="0"/>
          </a:p>
          <a:p>
            <a:pPr marL="12700" marR="14986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On </a:t>
            </a:r>
            <a:r>
              <a:rPr lang="en-US" sz="2000" dirty="0"/>
              <a:t>the cross section, they are laminated (layered), i.e. made up of light layers containing cholesterol crystals and dark layers containing bilirubin crystals. </a:t>
            </a:r>
            <a:br>
              <a:rPr lang="en-US" sz="2000" dirty="0"/>
            </a:br>
            <a:endParaRPr lang="sr-Latn-RS" sz="2000" dirty="0" smtClean="0"/>
          </a:p>
          <a:p>
            <a:pPr marL="12700" marR="14986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Different </a:t>
            </a:r>
            <a:r>
              <a:rPr lang="en-US" sz="2000" dirty="0"/>
              <a:t>sizes, irregular shapes. </a:t>
            </a:r>
            <a:br>
              <a:rPr lang="en-US" sz="2000" dirty="0"/>
            </a:br>
            <a:endParaRPr lang="sr-Latn-RS" sz="2000" dirty="0" smtClean="0"/>
          </a:p>
          <a:p>
            <a:pPr marL="12700" marR="149860" indent="732790">
              <a:lnSpc>
                <a:spcPct val="100000"/>
              </a:lnSpc>
              <a:spcBef>
                <a:spcPts val="960"/>
              </a:spcBef>
            </a:pPr>
            <a:r>
              <a:rPr lang="en-US" sz="2000" dirty="0" smtClean="0"/>
              <a:t>Their </a:t>
            </a:r>
            <a:r>
              <a:rPr lang="en-US" sz="2000" dirty="0"/>
              <a:t>surfaces are faceted due to the friction of the contact surfaces. Frequent infection and inflammation.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5254512"/>
      </p:ext>
    </p:extLst>
  </p:cSld>
  <p:clrMapOvr>
    <a:masterClrMapping/>
  </p:clrMapOvr>
  <p:transition advTm="40063"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5999" y="300355"/>
            <a:ext cx="498863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Complications of </a:t>
            </a:r>
            <a:r>
              <a:rPr lang="en-US" dirty="0" err="1"/>
              <a:t>cholelithiasis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2438400" y="2851522"/>
            <a:ext cx="5734126" cy="2905924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744220" marR="5080">
              <a:lnSpc>
                <a:spcPct val="100000"/>
              </a:lnSpc>
              <a:spcBef>
                <a:spcPts val="960"/>
              </a:spcBef>
            </a:pPr>
            <a:r>
              <a:rPr lang="en-US" sz="2000" dirty="0" err="1"/>
              <a:t>Cholelithiasis</a:t>
            </a:r>
            <a:r>
              <a:rPr lang="en-US" sz="2000" dirty="0"/>
              <a:t> can cause numerous complications. The most common is cholecystitis, and the most severe are: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empyema </a:t>
            </a:r>
            <a:r>
              <a:rPr lang="en-US" sz="2000" dirty="0"/>
              <a:t>of the gallbladder,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perforation</a:t>
            </a:r>
            <a:r>
              <a:rPr lang="en-US" sz="2000" dirty="0"/>
              <a:t>,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"</a:t>
            </a:r>
            <a:r>
              <a:rPr lang="en-US" sz="2000" dirty="0" err="1"/>
              <a:t>cholelithic</a:t>
            </a:r>
            <a:r>
              <a:rPr lang="en-US" sz="2000" dirty="0"/>
              <a:t> ileus" and </a:t>
            </a:r>
            <a:br>
              <a:rPr lang="en-US" sz="2000" dirty="0"/>
            </a:br>
            <a:r>
              <a:rPr lang="sr-Latn-RS" sz="2000" dirty="0" smtClean="0"/>
              <a:t>- </a:t>
            </a:r>
            <a:r>
              <a:rPr lang="en-US" sz="2000" dirty="0" smtClean="0"/>
              <a:t>gallbladder </a:t>
            </a:r>
            <a:r>
              <a:rPr lang="en-US" sz="2000" dirty="0"/>
              <a:t>cancer.</a:t>
            </a:r>
            <a:br>
              <a:rPr lang="en-US" sz="2000" dirty="0"/>
            </a:b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1692740"/>
      </p:ext>
    </p:extLst>
  </p:cSld>
  <p:clrMapOvr>
    <a:masterClrMapping/>
  </p:clrMapOvr>
  <p:transition advTm="1938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Fatty change</a:t>
            </a:r>
            <a:br>
              <a:rPr lang="en-US" sz="4000" smtClean="0"/>
            </a:br>
            <a:r>
              <a:rPr lang="en-US" sz="3800" smtClean="0"/>
              <a:t>osmium tetroxide</a:t>
            </a:r>
          </a:p>
        </p:txBody>
      </p:sp>
      <p:pic>
        <p:nvPicPr>
          <p:cNvPr id="17411" name="Picture 4" descr="fig39x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9815" y="2133600"/>
            <a:ext cx="5677870" cy="3778250"/>
          </a:xfrm>
          <a:noFill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8337" y="1327086"/>
            <a:ext cx="7034149" cy="477685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9266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1516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Cholecystitis</a:t>
            </a:r>
            <a:endParaRPr dirty="0"/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167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Page </a:t>
            </a:r>
            <a:r>
              <a:rPr spc="-5" dirty="0">
                <a:latin typeface="Wingdings"/>
                <a:cs typeface="Wingdings"/>
              </a:rPr>
              <a:t>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5" dirty="0"/>
              <a:t>193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97051" y="1854834"/>
            <a:ext cx="763905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92605" algn="l"/>
                <a:tab pos="4674870" algn="l"/>
                <a:tab pos="6247765" algn="l"/>
                <a:tab pos="7235825" algn="l"/>
              </a:tabLst>
            </a:pPr>
            <a:r>
              <a:rPr lang="en-US" sz="1800" dirty="0"/>
              <a:t>Cholecystitis (cholecystitis) - inflammation of the </a:t>
            </a:r>
            <a:r>
              <a:rPr lang="en-US" sz="1800" dirty="0" err="1"/>
              <a:t>cholecyst</a:t>
            </a:r>
            <a:r>
              <a:rPr lang="en-US" sz="1800" dirty="0"/>
              <a:t>, acute </a:t>
            </a:r>
            <a:r>
              <a:rPr lang="en-US" sz="1800" dirty="0" smtClean="0"/>
              <a:t>or</a:t>
            </a:r>
            <a:r>
              <a:rPr lang="sr-Latn-RS" sz="1800" dirty="0" smtClean="0"/>
              <a:t> </a:t>
            </a:r>
            <a:r>
              <a:rPr lang="en-US" sz="1800" dirty="0"/>
              <a:t>chronic, calculous and </a:t>
            </a:r>
            <a:r>
              <a:rPr lang="en-US" sz="1800" dirty="0" err="1"/>
              <a:t>acalculous</a:t>
            </a:r>
            <a:r>
              <a:rPr lang="en-US" sz="1800" dirty="0"/>
              <a:t>. </a:t>
            </a:r>
            <a:br>
              <a:rPr lang="en-US" sz="1800" dirty="0"/>
            </a:br>
            <a:r>
              <a:rPr lang="en-US" sz="1800" dirty="0"/>
              <a:t>Acute calculous cholecystitis usually begins with obstruction of bile flow at the level of the gallbladder neck or cystic duct. </a:t>
            </a:r>
            <a:br>
              <a:rPr lang="en-US" sz="1800" dirty="0"/>
            </a:br>
            <a:r>
              <a:rPr lang="en-US" sz="1800" dirty="0"/>
              <a:t>With stagnation of bile, phospholipase from the mucosa of the </a:t>
            </a:r>
            <a:r>
              <a:rPr lang="en-US" sz="1800" dirty="0" smtClean="0"/>
              <a:t>gallbladder</a:t>
            </a:r>
            <a:r>
              <a:rPr lang="sr-Latn-RS" sz="1800" dirty="0" smtClean="0"/>
              <a:t> </a:t>
            </a:r>
            <a:r>
              <a:rPr lang="en-US" sz="1800" dirty="0"/>
              <a:t>causes </a:t>
            </a:r>
            <a:r>
              <a:rPr lang="en-US" sz="1800" dirty="0" smtClean="0"/>
              <a:t>inflammation</a:t>
            </a:r>
            <a:r>
              <a:rPr lang="sr-Latn-RS" sz="1800" dirty="0" smtClean="0"/>
              <a:t>.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endParaRPr sz="18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64007" y="4159446"/>
            <a:ext cx="8373109" cy="40011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60"/>
              </a:spcBef>
            </a:pPr>
            <a:r>
              <a:rPr sz="1800" dirty="0" smtClean="0"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6232660"/>
      </p:ext>
    </p:extLst>
  </p:cSld>
  <p:clrMapOvr>
    <a:masterClrMapping/>
  </p:clrMapOvr>
  <p:transition advTm="75845"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8512" y="1812925"/>
            <a:ext cx="7115175" cy="390525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4178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            Tumors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1468958"/>
            <a:ext cx="8225155" cy="466089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200" dirty="0">
              <a:latin typeface="Arial"/>
              <a:cs typeface="Arial"/>
            </a:endParaRPr>
          </a:p>
          <a:p>
            <a:pPr marL="12700" marR="5080" indent="732790">
              <a:lnSpc>
                <a:spcPct val="100000"/>
              </a:lnSpc>
              <a:spcBef>
                <a:spcPts val="1789"/>
              </a:spcBef>
            </a:pPr>
            <a:r>
              <a:rPr lang="en-US" sz="2000" dirty="0"/>
              <a:t>Tumors of the extrahepatic biliary tract (gallbladder, </a:t>
            </a:r>
            <a:r>
              <a:rPr lang="en-US" sz="2000" dirty="0" err="1"/>
              <a:t>choledochus</a:t>
            </a:r>
            <a:r>
              <a:rPr lang="en-US" sz="2000" dirty="0"/>
              <a:t> and hepatic ducts) are primary epithelial neoplasms: </a:t>
            </a:r>
            <a:br>
              <a:rPr lang="en-US" sz="2000" dirty="0"/>
            </a:b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1789"/>
              </a:spcBef>
            </a:pPr>
            <a:r>
              <a:rPr lang="en-US" sz="2000" dirty="0" smtClean="0"/>
              <a:t>gallbladder </a:t>
            </a:r>
            <a:r>
              <a:rPr lang="en-US" sz="2000" dirty="0"/>
              <a:t>adenomas, </a:t>
            </a:r>
            <a:br>
              <a:rPr lang="en-US" sz="2000" dirty="0"/>
            </a:b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1789"/>
              </a:spcBef>
            </a:pPr>
            <a:r>
              <a:rPr lang="en-US" sz="2000" dirty="0" smtClean="0"/>
              <a:t>carcinomas </a:t>
            </a:r>
            <a:r>
              <a:rPr lang="en-US" sz="2000" dirty="0"/>
              <a:t>of the gallbladder and biliary ducts, </a:t>
            </a:r>
            <a:endParaRPr lang="sr-Latn-RS" sz="2000" dirty="0" smtClean="0"/>
          </a:p>
          <a:p>
            <a:pPr marL="12700" marR="5080" indent="732790">
              <a:lnSpc>
                <a:spcPct val="100000"/>
              </a:lnSpc>
              <a:spcBef>
                <a:spcPts val="1789"/>
              </a:spcBef>
            </a:pPr>
            <a:r>
              <a:rPr lang="en-US" sz="2000" dirty="0" smtClean="0"/>
              <a:t>and </a:t>
            </a:r>
            <a:r>
              <a:rPr lang="en-US" sz="2000" dirty="0" err="1"/>
              <a:t>Klatskin's</a:t>
            </a:r>
            <a:r>
              <a:rPr lang="en-US" sz="2000" dirty="0"/>
              <a:t> tumor. </a:t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Carcinoids, fibromas, </a:t>
            </a:r>
            <a:r>
              <a:rPr lang="en-US" sz="2000" dirty="0" err="1"/>
              <a:t>myomas</a:t>
            </a:r>
            <a:r>
              <a:rPr lang="en-US" sz="2000" dirty="0"/>
              <a:t>, neuromas, hemangiomas, as well as sarcomas of the same origin have also been described in the biliary tract.</a:t>
            </a:r>
            <a:endParaRPr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3034278"/>
      </p:ext>
    </p:extLst>
  </p:cSld>
  <p:clrMapOvr>
    <a:masterClrMapping/>
  </p:clrMapOvr>
  <p:transition advTm="13918"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ЕКСТРАХЕПАТИЧНИ БИЛИЈАРНИ</a:t>
            </a:r>
            <a:r>
              <a:rPr spc="-80" dirty="0"/>
              <a:t> </a:t>
            </a:r>
            <a:r>
              <a:rPr dirty="0"/>
              <a:t>ТРАКТ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1670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Page </a:t>
            </a:r>
            <a:r>
              <a:rPr spc="-5" dirty="0">
                <a:latin typeface="Wingdings"/>
                <a:cs typeface="Wingdings"/>
              </a:rPr>
              <a:t></a:t>
            </a:r>
            <a:r>
              <a:rPr spc="-50" dirty="0">
                <a:latin typeface="Times New Roman"/>
                <a:cs typeface="Times New Roman"/>
              </a:rPr>
              <a:t> </a:t>
            </a:r>
            <a:r>
              <a:rPr spc="-5" dirty="0"/>
              <a:t>219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2859" y="1895982"/>
            <a:ext cx="8413115" cy="3196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3340" marR="5080" indent="-41275">
              <a:lnSpc>
                <a:spcPct val="100000"/>
              </a:lnSpc>
              <a:spcBef>
                <a:spcPts val="105"/>
              </a:spcBef>
            </a:pPr>
            <a:r>
              <a:rPr sz="2000" i="1" spc="-5" dirty="0">
                <a:latin typeface="Arial"/>
                <a:cs typeface="Arial"/>
              </a:rPr>
              <a:t>Аденоми </a:t>
            </a:r>
            <a:r>
              <a:rPr sz="2000" spc="-5" dirty="0">
                <a:latin typeface="Arial"/>
                <a:cs typeface="Arial"/>
              </a:rPr>
              <a:t>жучне бешике-бенигни епителни тумори </a:t>
            </a:r>
            <a:r>
              <a:rPr sz="2000" dirty="0">
                <a:latin typeface="Arial"/>
                <a:cs typeface="Arial"/>
              </a:rPr>
              <a:t>који </a:t>
            </a:r>
            <a:r>
              <a:rPr sz="2000" spc="-5" dirty="0">
                <a:latin typeface="Arial"/>
                <a:cs typeface="Arial"/>
              </a:rPr>
              <a:t>могу да буду  </a:t>
            </a:r>
            <a:r>
              <a:rPr sz="2000" dirty="0">
                <a:latin typeface="Arial"/>
                <a:cs typeface="Arial"/>
              </a:rPr>
              <a:t>сесилни (на </a:t>
            </a:r>
            <a:r>
              <a:rPr sz="2000" spc="-5" dirty="0">
                <a:latin typeface="Arial"/>
                <a:cs typeface="Arial"/>
              </a:rPr>
              <a:t>широкој основи) или педункулapни</a:t>
            </a:r>
            <a:r>
              <a:rPr sz="2000" spc="-16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(висећи).</a:t>
            </a:r>
            <a:endParaRPr sz="2000">
              <a:latin typeface="Arial"/>
              <a:cs typeface="Arial"/>
            </a:endParaRPr>
          </a:p>
          <a:p>
            <a:pPr marL="786765">
              <a:lnSpc>
                <a:spcPct val="100000"/>
              </a:lnSpc>
              <a:spcBef>
                <a:spcPts val="960"/>
              </a:spcBef>
            </a:pPr>
            <a:r>
              <a:rPr sz="2000" dirty="0">
                <a:latin typeface="Arial"/>
                <a:cs typeface="Arial"/>
              </a:rPr>
              <a:t>Могу малигно </a:t>
            </a:r>
            <a:r>
              <a:rPr sz="2000" spc="-5" dirty="0">
                <a:latin typeface="Arial"/>
                <a:cs typeface="Arial"/>
              </a:rPr>
              <a:t>да</a:t>
            </a:r>
            <a:r>
              <a:rPr sz="2000" spc="-9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алтеришу.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>
              <a:latin typeface="Arial"/>
              <a:cs typeface="Arial"/>
            </a:endParaRPr>
          </a:p>
          <a:p>
            <a:pPr marL="786765">
              <a:lnSpc>
                <a:spcPct val="100000"/>
              </a:lnSpc>
              <a:spcBef>
                <a:spcPts val="1789"/>
              </a:spcBef>
            </a:pPr>
            <a:r>
              <a:rPr sz="2000" dirty="0">
                <a:latin typeface="Arial"/>
                <a:cs typeface="Arial"/>
              </a:rPr>
              <a:t>Хистолошке </a:t>
            </a:r>
            <a:r>
              <a:rPr sz="2000" spc="-5" dirty="0">
                <a:latin typeface="Arial"/>
                <a:cs typeface="Arial"/>
              </a:rPr>
              <a:t>варијанте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су:</a:t>
            </a:r>
            <a:endParaRPr sz="2000">
              <a:latin typeface="Arial"/>
              <a:cs typeface="Arial"/>
            </a:endParaRPr>
          </a:p>
          <a:p>
            <a:pPr marL="939165" indent="-153035">
              <a:lnSpc>
                <a:spcPct val="100000"/>
              </a:lnSpc>
              <a:spcBef>
                <a:spcPts val="960"/>
              </a:spcBef>
              <a:buChar char="-"/>
              <a:tabLst>
                <a:tab pos="939800" algn="l"/>
              </a:tabLst>
            </a:pPr>
            <a:r>
              <a:rPr sz="2000" spc="-5" dirty="0">
                <a:latin typeface="Arial"/>
                <a:cs typeface="Arial"/>
              </a:rPr>
              <a:t>тубуларни</a:t>
            </a:r>
            <a:endParaRPr sz="2000">
              <a:latin typeface="Arial"/>
              <a:cs typeface="Arial"/>
            </a:endParaRPr>
          </a:p>
          <a:p>
            <a:pPr marL="939165" indent="-153035">
              <a:lnSpc>
                <a:spcPct val="100000"/>
              </a:lnSpc>
              <a:spcBef>
                <a:spcPts val="960"/>
              </a:spcBef>
              <a:buChar char="-"/>
              <a:tabLst>
                <a:tab pos="939800" algn="l"/>
              </a:tabLst>
            </a:pPr>
            <a:r>
              <a:rPr sz="2000" spc="-5" dirty="0">
                <a:latin typeface="Arial"/>
                <a:cs typeface="Arial"/>
              </a:rPr>
              <a:t>папиларни,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и</a:t>
            </a:r>
            <a:endParaRPr sz="2000">
              <a:latin typeface="Arial"/>
              <a:cs typeface="Arial"/>
            </a:endParaRPr>
          </a:p>
          <a:p>
            <a:pPr marL="939165" indent="-153035">
              <a:lnSpc>
                <a:spcPct val="100000"/>
              </a:lnSpc>
              <a:spcBef>
                <a:spcPts val="965"/>
              </a:spcBef>
              <a:buChar char="-"/>
              <a:tabLst>
                <a:tab pos="939800" algn="l"/>
              </a:tabLst>
            </a:pPr>
            <a:r>
              <a:rPr sz="2000" spc="-5" dirty="0">
                <a:latin typeface="Arial"/>
                <a:cs typeface="Arial"/>
              </a:rPr>
              <a:t>тубулопапиларни</a:t>
            </a:r>
            <a:endParaRPr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8940780"/>
      </p:ext>
    </p:extLst>
  </p:cSld>
  <p:clrMapOvr>
    <a:masterClrMapping/>
  </p:clrMapOvr>
  <p:transition advTm="29153"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5500" y="2111375"/>
            <a:ext cx="7037451" cy="34290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607713285"/>
      </p:ext>
    </p:extLst>
  </p:cSld>
  <p:clrMapOvr>
    <a:masterClrMapping/>
  </p:clrMapOvr>
  <p:transition advTm="1725"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5316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Gallbladder carcinoma</a:t>
            </a:r>
            <a:endParaRPr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64007" y="1854834"/>
            <a:ext cx="8371840" cy="45217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/>
              <a:t>Gallbladder carcinoma-V is a malignant neoplasm of the digestive tract, more common in women around the seventh decade of life. </a:t>
            </a:r>
            <a:br>
              <a:rPr lang="en-US" sz="1800" dirty="0"/>
            </a:br>
            <a:endParaRPr lang="sr-Latn-RS" sz="1800" dirty="0" smtClean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main risk factors are: </a:t>
            </a:r>
            <a:r>
              <a:rPr lang="en-US" sz="1800" dirty="0" err="1"/>
              <a:t>cholecystolithiasis</a:t>
            </a:r>
            <a:r>
              <a:rPr lang="en-US" sz="1800" dirty="0"/>
              <a:t> (60 to 90% of patients) and infectious agents. </a:t>
            </a:r>
            <a:br>
              <a:rPr lang="en-US" sz="1800" dirty="0"/>
            </a:br>
            <a:endParaRPr lang="sr-Latn-RS" sz="1800" dirty="0" smtClean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/>
              <a:t>It </a:t>
            </a:r>
            <a:r>
              <a:rPr lang="en-US" sz="1800" dirty="0"/>
              <a:t>is most often localized in the fundus and neck of the gallbladder. </a:t>
            </a:r>
            <a:br>
              <a:rPr lang="en-US" sz="1800" dirty="0"/>
            </a:br>
            <a:endParaRPr lang="sr-Latn-RS" sz="1800" dirty="0" smtClean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/>
              <a:t>Morphologically</a:t>
            </a:r>
            <a:r>
              <a:rPr lang="en-US" sz="1800" dirty="0"/>
              <a:t>, it manifests itself in two basic forms: infiltrative and vegetative. Infiltrative cancer of the </a:t>
            </a:r>
            <a:r>
              <a:rPr lang="en-US" sz="1800" dirty="0" err="1"/>
              <a:t>scirrhous</a:t>
            </a:r>
            <a:r>
              <a:rPr lang="en-US" sz="1800" dirty="0"/>
              <a:t> type is more common. The vegetative form can be necrotic, hemorrhagic, or ulcerating. </a:t>
            </a:r>
            <a:br>
              <a:rPr lang="en-US" sz="1800" dirty="0"/>
            </a:br>
            <a:endParaRPr lang="sr-Latn-RS" sz="1800" dirty="0" smtClean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/>
              <a:t>Gallbladder </a:t>
            </a:r>
            <a:r>
              <a:rPr lang="en-US" sz="1800" dirty="0"/>
              <a:t>carcinomas are adenocarcinomas, well, moderately, poorly differentiated or undifferentiated. </a:t>
            </a:r>
            <a:endParaRPr lang="sr-Latn-RS" sz="1800" dirty="0" smtClean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endParaRPr lang="sr-Latn-RS" sz="1800" dirty="0"/>
          </a:p>
          <a:p>
            <a:pPr marL="12700" marR="5080" indent="73279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/>
              <a:t>Most </a:t>
            </a:r>
            <a:r>
              <a:rPr lang="en-US" sz="1800" dirty="0"/>
              <a:t>spread locally to the liver. Distant metastases are rare.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8039618"/>
      </p:ext>
    </p:extLst>
  </p:cSld>
  <p:clrMapOvr>
    <a:masterClrMapping/>
  </p:clrMapOvr>
  <p:transition advTm="35858"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6737" y="1238186"/>
            <a:ext cx="7867650" cy="500545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019735600"/>
      </p:ext>
    </p:extLst>
  </p:cSld>
  <p:clrMapOvr>
    <a:masterClrMapping/>
  </p:clrMapOvr>
  <p:transition advTm="750"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9351" y="300355"/>
            <a:ext cx="67252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4450" y="1489011"/>
            <a:ext cx="6486525" cy="431330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4294967295"/>
          </p:nvPr>
        </p:nvSpPr>
        <p:spPr>
          <a:xfrm>
            <a:off x="297891" y="6409226"/>
            <a:ext cx="68199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3429090863"/>
      </p:ext>
    </p:extLst>
  </p:cSld>
  <p:clrMapOvr>
    <a:masterClrMapping/>
  </p:clrMapOvr>
  <p:transition advTm="192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Mallory-Denk hyaline</a:t>
            </a:r>
          </a:p>
        </p:txBody>
      </p:sp>
      <p:pic>
        <p:nvPicPr>
          <p:cNvPr id="1843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1607" y="2308439"/>
            <a:ext cx="5114286" cy="342857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>
          <a:xfrm>
            <a:off x="1945201" y="6858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mtClean="0"/>
              <a:t>Mallory-Denk hyaline</a:t>
            </a:r>
          </a:p>
        </p:txBody>
      </p:sp>
      <p:pic>
        <p:nvPicPr>
          <p:cNvPr id="19459" name="Picture 4" descr="F73341-016-f007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b="9244"/>
          <a:stretch/>
        </p:blipFill>
        <p:spPr>
          <a:xfrm>
            <a:off x="2577940" y="2133600"/>
            <a:ext cx="5321620" cy="3429000"/>
          </a:xfrm>
          <a:noFill/>
        </p:spPr>
      </p:pic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1828800" y="5943600"/>
            <a:ext cx="60198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Lipofuscin</a:t>
            </a:r>
          </a:p>
        </p:txBody>
      </p:sp>
      <p:pic>
        <p:nvPicPr>
          <p:cNvPr id="20483" name="Picture 4" descr="LIVER01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524000"/>
            <a:ext cx="7772400" cy="5106988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Lipofuscin</a:t>
            </a: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0655" y="2308439"/>
            <a:ext cx="5076190" cy="34285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Lipofuscin</a:t>
            </a:r>
          </a:p>
        </p:txBody>
      </p:sp>
      <p:pic>
        <p:nvPicPr>
          <p:cNvPr id="22531" name="Picture 4" descr="li-8-4-1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63851" y="2133600"/>
            <a:ext cx="3549797" cy="3778250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Liver injury</a:t>
            </a:r>
            <a:br>
              <a:rPr lang="en-US" sz="3800" smtClean="0"/>
            </a:br>
            <a:r>
              <a:rPr lang="en-US" sz="3800" smtClean="0"/>
              <a:t>causes</a:t>
            </a:r>
          </a:p>
        </p:txBody>
      </p:sp>
      <p:pic>
        <p:nvPicPr>
          <p:cNvPr id="4099" name="Picture 4" descr="F73341-016-f01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8591" y="2133600"/>
            <a:ext cx="3260317" cy="3778250"/>
          </a:xfrm>
          <a:noFill/>
        </p:spPr>
      </p:pic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828800" y="65532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Glicogen</a:t>
            </a:r>
          </a:p>
        </p:txBody>
      </p:sp>
      <p:pic>
        <p:nvPicPr>
          <p:cNvPr id="23555" name="Picture 5" descr="Tv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Glicogen</a:t>
            </a:r>
          </a:p>
        </p:txBody>
      </p:sp>
      <p:pic>
        <p:nvPicPr>
          <p:cNvPr id="24579" name="Picture 4" descr="Tv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Ceroid</a:t>
            </a:r>
          </a:p>
        </p:txBody>
      </p:sp>
      <p:pic>
        <p:nvPicPr>
          <p:cNvPr id="25603" name="Picture 4" descr="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494" y="2133600"/>
            <a:ext cx="5036511" cy="3778250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2286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Ceroid</a:t>
            </a:r>
            <a:br>
              <a:rPr lang="en-US" sz="3800" dirty="0" smtClean="0"/>
            </a:br>
            <a:r>
              <a:rPr lang="en-US" sz="3800" dirty="0" smtClean="0"/>
              <a:t>DPAS staining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8" name="Picture 5" descr="fig54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76400"/>
            <a:ext cx="67056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400" smtClean="0"/>
              <a:t>Ceroid</a:t>
            </a:r>
            <a:br>
              <a:rPr lang="en-US" sz="4400" smtClean="0"/>
            </a:br>
            <a:r>
              <a:rPr lang="en-US" sz="4400" smtClean="0"/>
              <a:t>DPAS staining</a:t>
            </a:r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2" name="Picture 4" descr="8088-06 ceroidofagi x20 PAS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905000"/>
            <a:ext cx="6218238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Ceroid</a:t>
            </a:r>
            <a:br>
              <a:rPr lang="en-US" smtClean="0"/>
            </a:br>
            <a:r>
              <a:rPr lang="en-US" smtClean="0"/>
              <a:t>aldechid fuchsin staining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4" descr="8088-06 ceroidofagi x40 AF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752600"/>
            <a:ext cx="6218238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Megamitochondria</a:t>
            </a:r>
          </a:p>
        </p:txBody>
      </p:sp>
      <p:pic>
        <p:nvPicPr>
          <p:cNvPr id="29699" name="Picture 8" descr="8043-06 megamitohondrije X40 Mass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512888"/>
            <a:ext cx="5943600" cy="4475162"/>
          </a:xfrm>
          <a:noFill/>
        </p:spPr>
      </p:pic>
      <p:pic>
        <p:nvPicPr>
          <p:cNvPr id="29700" name="Picture 9" descr="megamitohondije veliko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93243" y="3357404"/>
            <a:ext cx="2121267" cy="2592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Megamitochondria</a:t>
            </a:r>
          </a:p>
        </p:txBody>
      </p:sp>
      <p:pic>
        <p:nvPicPr>
          <p:cNvPr id="30723" name="Picture 4" descr="li-8-4-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64117" y="2133600"/>
            <a:ext cx="3549265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Haemochromatosis</a:t>
            </a:r>
          </a:p>
        </p:txBody>
      </p:sp>
      <p:pic>
        <p:nvPicPr>
          <p:cNvPr id="31747" name="Picture 4" descr="LIVER01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1600200"/>
            <a:ext cx="7620000" cy="5006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Hemochromatosis</a:t>
            </a:r>
            <a:br>
              <a:rPr lang="en-US" sz="3800" dirty="0" smtClean="0"/>
            </a:br>
            <a:r>
              <a:rPr lang="en-US" sz="3800" dirty="0" err="1" smtClean="0"/>
              <a:t>prussian</a:t>
            </a:r>
            <a:r>
              <a:rPr lang="en-US" sz="3800" dirty="0" smtClean="0"/>
              <a:t> blue staining</a:t>
            </a:r>
          </a:p>
        </p:txBody>
      </p:sp>
      <p:pic>
        <p:nvPicPr>
          <p:cNvPr id="32771" name="Picture 4" descr="LIVER01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1600200"/>
            <a:ext cx="7391400" cy="4856163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Liver injury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lvl="1" indent="-342900" eaLnBrk="1" hangingPunct="1">
              <a:buClr>
                <a:schemeClr val="folHlink"/>
              </a:buClr>
              <a:buSzPct val="90000"/>
              <a:defRPr/>
            </a:pPr>
            <a:r>
              <a:rPr lang="en-US" dirty="0" smtClean="0"/>
              <a:t>Reversible</a:t>
            </a:r>
          </a:p>
          <a:p>
            <a:pPr marL="342900" lvl="1" indent="-342900" eaLnBrk="1" hangingPunct="1">
              <a:buClr>
                <a:schemeClr val="folHlink"/>
              </a:buClr>
              <a:buSzPct val="90000"/>
              <a:defRPr/>
            </a:pPr>
            <a:r>
              <a:rPr lang="en-US" dirty="0" smtClean="0"/>
              <a:t>Irreversible </a:t>
            </a:r>
            <a:r>
              <a:rPr lang="sr-Latn-RS" dirty="0" smtClean="0"/>
              <a:t>– </a:t>
            </a:r>
            <a:r>
              <a:rPr lang="en-US" dirty="0" smtClean="0"/>
              <a:t>cell death</a:t>
            </a:r>
          </a:p>
          <a:p>
            <a:pPr eaLnBrk="1" hangingPunct="1">
              <a:defRPr/>
            </a:pPr>
            <a:r>
              <a:rPr lang="en-US" dirty="0" smtClean="0"/>
              <a:t>Inflammation</a:t>
            </a:r>
          </a:p>
          <a:p>
            <a:pPr eaLnBrk="1" hangingPunct="1">
              <a:defRPr/>
            </a:pPr>
            <a:r>
              <a:rPr lang="en-US" dirty="0"/>
              <a:t>Reparation</a:t>
            </a:r>
          </a:p>
          <a:p>
            <a:pPr lvl="1" eaLnBrk="1" hangingPunct="1">
              <a:defRPr/>
            </a:pPr>
            <a:r>
              <a:rPr lang="en-US" dirty="0" err="1"/>
              <a:t>reneration</a:t>
            </a:r>
            <a:endParaRPr lang="en-US" dirty="0"/>
          </a:p>
          <a:p>
            <a:pPr lvl="1" eaLnBrk="1" hangingPunct="1">
              <a:defRPr/>
            </a:pPr>
            <a:r>
              <a:rPr lang="en-US" dirty="0" err="1"/>
              <a:t>cicatrisation</a:t>
            </a:r>
            <a:r>
              <a:rPr lang="en-US" dirty="0"/>
              <a:t> (fibrosis</a:t>
            </a:r>
          </a:p>
          <a:p>
            <a:pPr eaLnBrk="1" hangingPunct="1">
              <a:defRPr/>
            </a:pPr>
            <a:r>
              <a:rPr lang="en-US" dirty="0" smtClean="0"/>
              <a:t>Cholestasis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3800" smtClean="0"/>
              <a:t>Hemochromatosis – cirrhosis </a:t>
            </a:r>
            <a:br>
              <a:rPr lang="en-US" sz="3800" smtClean="0"/>
            </a:br>
            <a:r>
              <a:rPr lang="en-US" sz="3800" smtClean="0"/>
              <a:t>prussian blue staining </a:t>
            </a:r>
          </a:p>
        </p:txBody>
      </p:sp>
      <p:pic>
        <p:nvPicPr>
          <p:cNvPr id="33795" name="Picture 4" descr="LIVER07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2258" y="2133600"/>
            <a:ext cx="5752984" cy="3778250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1450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1027113" y="381000"/>
            <a:ext cx="7170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4000"/>
              <a:t>Accumulation of copper in liver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Rubeanic acid</a:t>
            </a:r>
            <a:br>
              <a:rPr lang="en-US" sz="3800" smtClean="0"/>
            </a:br>
            <a:r>
              <a:rPr lang="en-US" sz="3800" smtClean="0"/>
              <a:t>copper</a:t>
            </a:r>
          </a:p>
        </p:txBody>
      </p:sp>
      <p:pic>
        <p:nvPicPr>
          <p:cNvPr id="35843" name="Picture 4" descr="rubeanskax4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AF </a:t>
            </a:r>
            <a:br>
              <a:rPr lang="en-US" sz="3800" smtClean="0"/>
            </a:br>
            <a:r>
              <a:rPr lang="en-US" sz="3800" smtClean="0"/>
              <a:t>copper associated protein</a:t>
            </a:r>
          </a:p>
        </p:txBody>
      </p:sp>
      <p:pic>
        <p:nvPicPr>
          <p:cNvPr id="36867" name="Picture 4" descr="afx40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Cell death</a:t>
            </a:r>
            <a:br>
              <a:rPr lang="en-US" sz="3800" smtClean="0"/>
            </a:br>
            <a:r>
              <a:rPr lang="en-US" sz="3800" smtClean="0"/>
              <a:t> gross classification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Coagulative necrosis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Colliquative necrosis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Caseous necrosis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atrophia rubra hepatis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atrophia flava hepatis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800" dirty="0" smtClean="0"/>
              <a:t>Liver infarct</a:t>
            </a:r>
            <a:br>
              <a:rPr lang="en-US" sz="3800" dirty="0" smtClean="0"/>
            </a:br>
            <a:r>
              <a:rPr lang="en-US" sz="4000" dirty="0" smtClean="0"/>
              <a:t>coagulative necrosis</a:t>
            </a:r>
            <a:br>
              <a:rPr lang="en-US" sz="4000" dirty="0" smtClean="0"/>
            </a:br>
            <a:endParaRPr lang="en-US" sz="3800" dirty="0" smtClean="0"/>
          </a:p>
        </p:txBody>
      </p:sp>
      <p:pic>
        <p:nvPicPr>
          <p:cNvPr id="38915" name="Picture 4" descr="LIVER04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1524000"/>
            <a:ext cx="7620000" cy="5006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Zahn’s “infarct”</a:t>
            </a:r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76400" y="1676400"/>
            <a:ext cx="5867400" cy="4530725"/>
          </a:xfrm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209800" y="1981200"/>
            <a:ext cx="5029200" cy="609600"/>
          </a:xfrm>
          <a:prstGeom prst="rect">
            <a:avLst/>
          </a:prstGeom>
          <a:solidFill>
            <a:srgbClr val="BAB8A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945201" y="-152400"/>
            <a:ext cx="658919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Liver abscess</a:t>
            </a:r>
            <a:br>
              <a:rPr lang="en-US" dirty="0" smtClean="0"/>
            </a:br>
            <a:r>
              <a:rPr lang="en-US" dirty="0" err="1" smtClean="0"/>
              <a:t>colliquative</a:t>
            </a:r>
            <a:r>
              <a:rPr lang="en-US" dirty="0" smtClean="0"/>
              <a:t> necrosis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6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0963" name="AutoShape 2" descr="Image result for Liver colliquative necrosis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096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51547"/>
            <a:ext cx="3692525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http://library.med.utah.edu/WebPath/jpeg4/LIVER0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79900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2800" smtClean="0"/>
              <a:t>Cell death</a:t>
            </a:r>
            <a:br>
              <a:rPr lang="en-US" sz="2800" smtClean="0"/>
            </a:br>
            <a:r>
              <a:rPr lang="en-US" sz="2800" smtClean="0"/>
              <a:t>individual cell type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Apoptosis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Lytic necrosis </a:t>
            </a:r>
            <a:r>
              <a:rPr lang="sr-Latn-RS" dirty="0" smtClean="0"/>
              <a:t>(</a:t>
            </a:r>
            <a:r>
              <a:rPr lang="en-US" dirty="0" err="1" smtClean="0"/>
              <a:t>oncosis</a:t>
            </a:r>
            <a:r>
              <a:rPr lang="en-US" dirty="0" smtClean="0"/>
              <a:t>, oncotic necrosis</a:t>
            </a:r>
            <a:r>
              <a:rPr lang="sr-Latn-RS" dirty="0" smtClean="0"/>
              <a:t>)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Drop-out necrosis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945201" y="-304800"/>
            <a:ext cx="6589199" cy="128089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>Cell death</a:t>
            </a:r>
            <a:br>
              <a:rPr lang="en-US" sz="4400" dirty="0" smtClean="0"/>
            </a:br>
            <a:r>
              <a:rPr lang="en-US" sz="4400" dirty="0" smtClean="0"/>
              <a:t>mechanisms</a:t>
            </a:r>
            <a:br>
              <a:rPr lang="en-US" sz="4400" dirty="0" smtClean="0"/>
            </a:br>
            <a:endParaRPr lang="en-US" dirty="0" smtClean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apoptosis</a:t>
            </a:r>
          </a:p>
          <a:p>
            <a:pPr eaLnBrk="1" hangingPunct="1"/>
            <a:r>
              <a:rPr lang="en-US" smtClean="0"/>
              <a:t> autophagy-associated cell death</a:t>
            </a:r>
          </a:p>
          <a:p>
            <a:pPr eaLnBrk="1" hangingPunct="1"/>
            <a:r>
              <a:rPr lang="en-US" smtClean="0"/>
              <a:t> necroptosis</a:t>
            </a:r>
          </a:p>
          <a:p>
            <a:pPr eaLnBrk="1" hangingPunct="1"/>
            <a:r>
              <a:rPr lang="en-US" smtClean="0"/>
              <a:t> pyroptosis</a:t>
            </a:r>
          </a:p>
          <a:p>
            <a:pPr eaLnBrk="1" hangingPunct="1"/>
            <a:r>
              <a:rPr lang="en-US" smtClean="0"/>
              <a:t> anoikis</a:t>
            </a:r>
          </a:p>
          <a:p>
            <a:pPr eaLnBrk="1" hangingPunct="1"/>
            <a:r>
              <a:rPr lang="en-US" smtClean="0"/>
              <a:t> NETosis</a:t>
            </a:r>
          </a:p>
          <a:p>
            <a:pPr eaLnBrk="1" hangingPunct="1"/>
            <a:r>
              <a:rPr lang="en-US" smtClean="0"/>
              <a:t> pyrosis</a:t>
            </a:r>
          </a:p>
          <a:p>
            <a:pPr eaLnBrk="1" hangingPunct="1"/>
            <a:r>
              <a:rPr lang="en-US" smtClean="0"/>
              <a:t> entosis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Reversible injury of liver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Accumulation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accumulation without liver injury</a:t>
            </a:r>
          </a:p>
          <a:p>
            <a:pPr lvl="2" eaLnBrk="1" hangingPunct="1"/>
            <a:r>
              <a:rPr lang="en-US" smtClean="0"/>
              <a:t> without subsequent injury</a:t>
            </a:r>
          </a:p>
          <a:p>
            <a:pPr lvl="2" eaLnBrk="1" hangingPunct="1"/>
            <a:r>
              <a:rPr lang="en-US" smtClean="0"/>
              <a:t>may cause subsequent injury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accumulation caused by liver injury</a:t>
            </a:r>
          </a:p>
          <a:p>
            <a:pPr lv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Apoptosis</a:t>
            </a:r>
          </a:p>
        </p:txBody>
      </p:sp>
      <p:pic>
        <p:nvPicPr>
          <p:cNvPr id="44035" name="Picture 9" descr="Tv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1407859"/>
            <a:ext cx="5943600" cy="4475162"/>
          </a:xfrm>
          <a:noFill/>
        </p:spPr>
      </p:pic>
      <p:pic>
        <p:nvPicPr>
          <p:cNvPr id="44037" name="Picture 10" descr="apoptozno velik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29442" y="3645440"/>
            <a:ext cx="1823722" cy="2232000"/>
          </a:xfrm>
          <a:noFill/>
        </p:spPr>
      </p:pic>
      <p:sp>
        <p:nvSpPr>
          <p:cNvPr id="44036" name="Rectangle 7"/>
          <p:cNvSpPr>
            <a:spLocks noChangeArrowheads="1"/>
          </p:cNvSpPr>
          <p:nvPr/>
        </p:nvSpPr>
        <p:spPr bwMode="auto">
          <a:xfrm>
            <a:off x="1828800" y="5943600"/>
            <a:ext cx="60198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Apoptosis</a:t>
            </a:r>
          </a:p>
        </p:txBody>
      </p:sp>
      <p:pic>
        <p:nvPicPr>
          <p:cNvPr id="45059" name="Picture 4" descr="PC2700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494" y="2133600"/>
            <a:ext cx="5036511" cy="377825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Lytic necrosis</a:t>
            </a:r>
          </a:p>
        </p:txBody>
      </p:sp>
      <p:pic>
        <p:nvPicPr>
          <p:cNvPr id="46083" name="Picture 6" descr="Tv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Lytic necrosis</a:t>
            </a:r>
          </a:p>
        </p:txBody>
      </p:sp>
      <p:pic>
        <p:nvPicPr>
          <p:cNvPr id="47107" name="Picture 4" descr="Tv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Lytic necrosis</a:t>
            </a:r>
          </a:p>
        </p:txBody>
      </p:sp>
      <p:pic>
        <p:nvPicPr>
          <p:cNvPr id="48131" name="Picture 4" descr="Tv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Lytic necrosis</a:t>
            </a:r>
          </a:p>
        </p:txBody>
      </p:sp>
      <p:pic>
        <p:nvPicPr>
          <p:cNvPr id="49155" name="Picture 4" descr="Tv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000" smtClean="0"/>
              <a:t>Cell death</a:t>
            </a:r>
            <a:r>
              <a:rPr lang="en-US" sz="3800" smtClean="0"/>
              <a:t/>
            </a:r>
            <a:br>
              <a:rPr lang="en-US" sz="3800" smtClean="0"/>
            </a:br>
            <a:r>
              <a:rPr lang="en-US" sz="3200" smtClean="0"/>
              <a:t>amount of necrosis - microscopic assessment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Focal necrosis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Confluent necrosis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Focal-confluent necrosis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Bridging necrosis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porto-portal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centro-portal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centro-central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Panacinar necrosis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submassive necrosis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massive necrosis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algn="ctr" eaLnBrk="1" hangingPunct="1">
              <a:lnSpc>
                <a:spcPct val="90000"/>
              </a:lnSpc>
            </a:pPr>
            <a:r>
              <a:rPr lang="en-US" smtClean="0"/>
              <a:t>Focal-confluent necrosis</a:t>
            </a:r>
            <a:br>
              <a:rPr lang="en-US" smtClean="0"/>
            </a:br>
            <a:r>
              <a:rPr lang="en-US" smtClean="0"/>
              <a:t>pericentral</a:t>
            </a:r>
          </a:p>
        </p:txBody>
      </p:sp>
      <p:pic>
        <p:nvPicPr>
          <p:cNvPr id="51203" name="Picture 4" descr="PC2700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494" y="2133600"/>
            <a:ext cx="5036511" cy="3778250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000" smtClean="0"/>
              <a:t>Focal-confluent necrosis</a:t>
            </a:r>
            <a:br>
              <a:rPr lang="en-US" sz="4000" smtClean="0"/>
            </a:br>
            <a:r>
              <a:rPr lang="en-US" sz="4000" smtClean="0"/>
              <a:t>with congestion</a:t>
            </a:r>
            <a:endParaRPr lang="en-US" sz="3800" smtClean="0"/>
          </a:p>
        </p:txBody>
      </p:sp>
      <p:pic>
        <p:nvPicPr>
          <p:cNvPr id="52227" name="Picture 4" descr="LIVER04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2200" y="2286000"/>
            <a:ext cx="6249016" cy="4104000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Focal-confluent necrosis</a:t>
            </a:r>
            <a:br>
              <a:rPr lang="en-US" smtClean="0"/>
            </a:br>
            <a:r>
              <a:rPr lang="en-US" smtClean="0"/>
              <a:t>pericentral</a:t>
            </a:r>
          </a:p>
        </p:txBody>
      </p:sp>
      <p:pic>
        <p:nvPicPr>
          <p:cNvPr id="53251" name="Picture 4" descr="10-2-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3471" y="2133600"/>
            <a:ext cx="5650557" cy="37782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Accumulation of  water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Hydropic degeneration</a:t>
            </a:r>
          </a:p>
          <a:p>
            <a:endParaRPr lang="en-US" smtClean="0"/>
          </a:p>
          <a:p>
            <a:r>
              <a:rPr lang="en-US" smtClean="0"/>
              <a:t>Balooning degeneration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Bridging necrosis</a:t>
            </a:r>
          </a:p>
        </p:txBody>
      </p:sp>
      <p:pic>
        <p:nvPicPr>
          <p:cNvPr id="54275" name="Picture 4" descr="LIVER03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1524000"/>
            <a:ext cx="7696200" cy="5056188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Bridging necrosis</a:t>
            </a:r>
          </a:p>
        </p:txBody>
      </p:sp>
      <p:pic>
        <p:nvPicPr>
          <p:cNvPr id="55299" name="Picture 4" descr="LIVER03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2133600"/>
            <a:ext cx="5810488" cy="3816000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algn="ctr" eaLnBrk="1" hangingPunct="1">
              <a:lnSpc>
                <a:spcPct val="90000"/>
              </a:lnSpc>
            </a:pPr>
            <a:r>
              <a:rPr lang="en-US" smtClean="0"/>
              <a:t>Bridging necrosis</a:t>
            </a:r>
            <a:br>
              <a:rPr lang="en-US" smtClean="0"/>
            </a:br>
            <a:r>
              <a:rPr lang="en-US" smtClean="0"/>
              <a:t>centro-portal</a:t>
            </a:r>
          </a:p>
        </p:txBody>
      </p:sp>
      <p:pic>
        <p:nvPicPr>
          <p:cNvPr id="56323" name="Picture 4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494" y="2133600"/>
            <a:ext cx="5036511" cy="3778250"/>
          </a:xfr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Bridging necrosis</a:t>
            </a:r>
            <a:br>
              <a:rPr lang="en-US" smtClean="0"/>
            </a:br>
            <a:r>
              <a:rPr lang="en-US" smtClean="0"/>
              <a:t>centro-portal</a:t>
            </a:r>
          </a:p>
        </p:txBody>
      </p:sp>
      <p:pic>
        <p:nvPicPr>
          <p:cNvPr id="57347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0494" y="2133600"/>
            <a:ext cx="5036511" cy="3778250"/>
          </a:xfr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Panacinar necrosis</a:t>
            </a:r>
            <a:br>
              <a:rPr lang="en-US" smtClean="0"/>
            </a:br>
            <a:r>
              <a:rPr lang="en-US" smtClean="0"/>
              <a:t>massive</a:t>
            </a:r>
          </a:p>
        </p:txBody>
      </p:sp>
      <p:pic>
        <p:nvPicPr>
          <p:cNvPr id="58371" name="Picture 4" descr="Tv22ab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160" y="2133600"/>
            <a:ext cx="5019180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Panacinar necrosis</a:t>
            </a:r>
            <a:br>
              <a:rPr lang="en-US" smtClean="0"/>
            </a:br>
            <a:r>
              <a:rPr lang="en-US" smtClean="0"/>
              <a:t>massive</a:t>
            </a:r>
          </a:p>
        </p:txBody>
      </p:sp>
      <p:pic>
        <p:nvPicPr>
          <p:cNvPr id="59395" name="Picture 4" descr="Tv2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Panacinar necrosis</a:t>
            </a:r>
            <a:br>
              <a:rPr lang="en-US" smtClean="0"/>
            </a:br>
            <a:r>
              <a:rPr lang="en-US" smtClean="0"/>
              <a:t>massive</a:t>
            </a:r>
          </a:p>
        </p:txBody>
      </p:sp>
      <p:pic>
        <p:nvPicPr>
          <p:cNvPr id="60419" name="Picture 4" descr="Tv2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Panacinar necrosis</a:t>
            </a:r>
            <a:br>
              <a:rPr lang="en-US" smtClean="0"/>
            </a:br>
            <a:r>
              <a:rPr lang="en-US" smtClean="0"/>
              <a:t>massive</a:t>
            </a:r>
          </a:p>
        </p:txBody>
      </p:sp>
      <p:pic>
        <p:nvPicPr>
          <p:cNvPr id="61443" name="Picture 4" descr="masiv nekr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2200" y="1981200"/>
            <a:ext cx="5962413" cy="3924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Panacinar necrosis</a:t>
            </a:r>
            <a:br>
              <a:rPr lang="en-US" smtClean="0"/>
            </a:br>
            <a:r>
              <a:rPr lang="en-US" smtClean="0"/>
              <a:t>massive</a:t>
            </a:r>
          </a:p>
        </p:txBody>
      </p:sp>
      <p:pic>
        <p:nvPicPr>
          <p:cNvPr id="62467" name="Picture 4" descr="masiv nekr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2286000"/>
            <a:ext cx="6008026" cy="3924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Cell death</a:t>
            </a:r>
            <a:r>
              <a:rPr lang="en-US" sz="3800" smtClean="0"/>
              <a:t/>
            </a:r>
            <a:br>
              <a:rPr lang="en-US" sz="3800" smtClean="0"/>
            </a:br>
            <a:r>
              <a:rPr lang="en-US" sz="3800" smtClean="0"/>
              <a:t>zonality of necrosis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nonzonal</a:t>
            </a:r>
          </a:p>
          <a:p>
            <a:pPr eaLnBrk="1" hangingPunct="1"/>
            <a:r>
              <a:rPr lang="en-US" smtClean="0"/>
              <a:t>zonal</a:t>
            </a:r>
          </a:p>
          <a:p>
            <a:pPr lvl="1" eaLnBrk="1" hangingPunct="1"/>
            <a:r>
              <a:rPr lang="en-US" smtClean="0"/>
              <a:t>pericentral</a:t>
            </a:r>
          </a:p>
          <a:p>
            <a:pPr lvl="1" eaLnBrk="1" hangingPunct="1"/>
            <a:r>
              <a:rPr lang="en-US" smtClean="0"/>
              <a:t>midzonal</a:t>
            </a:r>
          </a:p>
          <a:p>
            <a:pPr lvl="1" eaLnBrk="1" hangingPunct="1"/>
            <a:r>
              <a:rPr lang="en-US" smtClean="0"/>
              <a:t>periportal </a:t>
            </a:r>
          </a:p>
          <a:p>
            <a:pPr lvl="2" eaLnBrk="1" hangingPunct="1"/>
            <a:r>
              <a:rPr lang="en-US" smtClean="0"/>
              <a:t>Interface hepatitis (piece meal necrosis)</a:t>
            </a:r>
          </a:p>
          <a:p>
            <a:pPr lvl="2" eaLnBrk="1" hangingPunct="1"/>
            <a:r>
              <a:rPr lang="en-US" smtClean="0"/>
              <a:t>non piece meal nekroza (sleeve nekroza)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Hydropic and ballooning degeneration</a:t>
            </a:r>
          </a:p>
        </p:txBody>
      </p:sp>
      <p:pic>
        <p:nvPicPr>
          <p:cNvPr id="8195" name="Picture 6" descr="8043-06 baloniranje X40 H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Lamina terminalis</a:t>
            </a:r>
          </a:p>
        </p:txBody>
      </p:sp>
      <p:pic>
        <p:nvPicPr>
          <p:cNvPr id="64515" name="Picture 4" descr="fig10x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3082" y="2133600"/>
            <a:ext cx="5751336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Interface hepatitis</a:t>
            </a:r>
            <a:br>
              <a:rPr lang="en-US" sz="3800" smtClean="0"/>
            </a:br>
            <a:r>
              <a:rPr lang="en-US" sz="3800" smtClean="0"/>
              <a:t>piece meal necrosis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5540" name="Picture 5" descr="fig59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2415" y="2176200"/>
            <a:ext cx="6038021" cy="39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Inflammation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portal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periportal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lobular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sinusoidal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central vein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Lobular inflammation</a:t>
            </a:r>
          </a:p>
        </p:txBody>
      </p:sp>
      <p:pic>
        <p:nvPicPr>
          <p:cNvPr id="675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7950" y="2308225"/>
            <a:ext cx="51816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Portal inflammation</a:t>
            </a:r>
          </a:p>
        </p:txBody>
      </p:sp>
      <p:pic>
        <p:nvPicPr>
          <p:cNvPr id="68611" name="Picture 4" descr="F73341-016-f0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2929" y="2133600"/>
            <a:ext cx="5331641" cy="3778250"/>
          </a:xfrm>
          <a:noFill/>
        </p:spPr>
      </p:pic>
      <p:sp>
        <p:nvSpPr>
          <p:cNvPr id="68612" name="Rectangle 7"/>
          <p:cNvSpPr>
            <a:spLocks noChangeArrowheads="1"/>
          </p:cNvSpPr>
          <p:nvPr/>
        </p:nvSpPr>
        <p:spPr bwMode="auto">
          <a:xfrm>
            <a:off x="1676400" y="58674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Periportal </a:t>
            </a:r>
            <a:r>
              <a:rPr lang="en-US" sz="4000" smtClean="0"/>
              <a:t>inflammation</a:t>
            </a:r>
            <a:r>
              <a:rPr lang="en-US" sz="3800" smtClean="0"/>
              <a:t/>
            </a:r>
            <a:br>
              <a:rPr lang="en-US" sz="3800" smtClean="0"/>
            </a:br>
            <a:r>
              <a:rPr lang="en-US" sz="3800" smtClean="0"/>
              <a:t>interface hepatitis</a:t>
            </a:r>
          </a:p>
        </p:txBody>
      </p:sp>
      <p:pic>
        <p:nvPicPr>
          <p:cNvPr id="69635" name="Picture 4" descr="F73341-016-f0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7822" y="2133600"/>
            <a:ext cx="5261856" cy="3778250"/>
          </a:xfrm>
          <a:noFill/>
        </p:spPr>
      </p:pic>
      <p:sp>
        <p:nvSpPr>
          <p:cNvPr id="69636" name="Rectangle 7"/>
          <p:cNvSpPr>
            <a:spLocks noChangeArrowheads="1"/>
          </p:cNvSpPr>
          <p:nvPr/>
        </p:nvSpPr>
        <p:spPr bwMode="auto">
          <a:xfrm>
            <a:off x="1676400" y="58674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Cholestasis</a:t>
            </a:r>
            <a:br>
              <a:rPr lang="en-US" sz="3800" smtClean="0"/>
            </a:br>
            <a:r>
              <a:rPr lang="en-US" sz="3800" smtClean="0"/>
              <a:t>definition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Physiological</a:t>
            </a:r>
          </a:p>
          <a:p>
            <a:pPr lvl="1" eaLnBrk="1" hangingPunct="1"/>
            <a:r>
              <a:rPr lang="en-US" smtClean="0"/>
              <a:t>Impairment (arrest) in bile flow</a:t>
            </a:r>
          </a:p>
          <a:p>
            <a:pPr eaLnBrk="1" hangingPunct="1"/>
            <a:r>
              <a:rPr lang="en-US" smtClean="0"/>
              <a:t>Pathological</a:t>
            </a:r>
          </a:p>
          <a:p>
            <a:pPr lvl="1" eaLnBrk="1" hangingPunct="1"/>
            <a:r>
              <a:rPr lang="en-US" smtClean="0"/>
              <a:t>gross -  green or green-black mottling liver</a:t>
            </a:r>
          </a:p>
          <a:p>
            <a:pPr lvl="1" eaLnBrk="1" hangingPunct="1"/>
            <a:r>
              <a:rPr lang="en-US" smtClean="0"/>
              <a:t>microscopic – presence of bile pigment in liver</a:t>
            </a:r>
          </a:p>
          <a:p>
            <a:pPr eaLnBrk="1" hangingPunct="1"/>
            <a:r>
              <a:rPr lang="en-US" smtClean="0"/>
              <a:t>Clinical</a:t>
            </a:r>
          </a:p>
          <a:p>
            <a:pPr lvl="1" eaLnBrk="1" hangingPunct="1"/>
            <a:r>
              <a:rPr lang="en-US" smtClean="0"/>
              <a:t>Elevated levels od alkaline phosphatase, bilirubine, bile salts, jaundice, itching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Metabolism of bilirubin</a:t>
            </a:r>
          </a:p>
        </p:txBody>
      </p:sp>
      <p:pic>
        <p:nvPicPr>
          <p:cNvPr id="71683" name="Picture 3" descr="metabolizam bilirubin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1834" y="1676400"/>
            <a:ext cx="6769906" cy="46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Bile formation and transportation</a:t>
            </a:r>
          </a:p>
        </p:txBody>
      </p:sp>
      <p:pic>
        <p:nvPicPr>
          <p:cNvPr id="727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47800" y="1628775"/>
            <a:ext cx="6276975" cy="4525963"/>
          </a:xfrm>
          <a:noFill/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179388" y="2636838"/>
            <a:ext cx="29337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900"/>
              <a:t>sodium-taurocholate cotransporting polypeptide NTCP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50825" y="3357563"/>
            <a:ext cx="21780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900"/>
              <a:t>organic anion transporting polypeptides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4437063"/>
            <a:ext cx="2735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800"/>
              <a:t>small hydrophilic organic compounds is constituted by the OAT/OCT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1187450" y="6165850"/>
            <a:ext cx="457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800"/>
              <a:t>multidrug resistance associated proteins (MRPs ABCC), which are multispecific transporters for different organic anions.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7019925" y="3500438"/>
            <a:ext cx="11271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800"/>
              <a:t>bile salt export pump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7235825" y="3860800"/>
            <a:ext cx="10588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800"/>
              <a:t>cholesterol flippase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400" smtClean="0"/>
              <a:t>Cholestasis</a:t>
            </a:r>
            <a:endParaRPr lang="en-US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Obstructive</a:t>
            </a:r>
          </a:p>
          <a:p>
            <a:pPr lvl="1" eaLnBrk="1" hangingPunct="1">
              <a:defRPr/>
            </a:pPr>
            <a:r>
              <a:rPr lang="en-US" dirty="0"/>
              <a:t>I</a:t>
            </a:r>
            <a:r>
              <a:rPr lang="en-US" dirty="0" smtClean="0"/>
              <a:t>ntrahepatic</a:t>
            </a:r>
          </a:p>
          <a:p>
            <a:pPr lvl="1" eaLnBrk="1" hangingPunct="1">
              <a:defRPr/>
            </a:pPr>
            <a:r>
              <a:rPr lang="en-US" dirty="0" err="1" smtClean="0"/>
              <a:t>Extrahepatic</a:t>
            </a: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Hepatocellular</a:t>
            </a:r>
          </a:p>
          <a:p>
            <a:pPr eaLnBrk="1" hangingPunct="1">
              <a:defRPr/>
            </a:pPr>
            <a:endParaRPr lang="en-US" dirty="0" smtClean="0"/>
          </a:p>
          <a:p>
            <a:pPr marL="457200" lvl="1" indent="0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Fatty change</a:t>
            </a:r>
          </a:p>
        </p:txBody>
      </p:sp>
      <p:pic>
        <p:nvPicPr>
          <p:cNvPr id="9219" name="Picture 4" descr="LIVER00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2133600"/>
            <a:ext cx="5334000" cy="3352800"/>
          </a:xfr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400" smtClean="0"/>
              <a:t>Cholestasis</a:t>
            </a:r>
            <a:endParaRPr lang="en-US" smtClean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Obstructive</a:t>
            </a:r>
          </a:p>
          <a:p>
            <a:pPr lvl="2" eaLnBrk="1" hangingPunct="1">
              <a:defRPr/>
            </a:pPr>
            <a:r>
              <a:rPr lang="en-US" dirty="0" err="1" smtClean="0"/>
              <a:t>lithiasis</a:t>
            </a:r>
            <a:r>
              <a:rPr lang="en-US" dirty="0" smtClean="0"/>
              <a:t>, tumors, atresia, stricture and stenosis, primary biliary </a:t>
            </a:r>
            <a:r>
              <a:rPr lang="en-US" dirty="0" err="1" smtClean="0"/>
              <a:t>cirhosis</a:t>
            </a:r>
            <a:r>
              <a:rPr lang="en-US" dirty="0" smtClean="0"/>
              <a:t>, primary </a:t>
            </a:r>
            <a:r>
              <a:rPr lang="en-US" dirty="0" err="1" smtClean="0"/>
              <a:t>sclerosing</a:t>
            </a:r>
            <a:r>
              <a:rPr lang="en-US" dirty="0" smtClean="0"/>
              <a:t> cholangitis, cirrhosis</a:t>
            </a:r>
          </a:p>
          <a:p>
            <a:pPr lvl="2" eaLnBrk="1" hangingPunct="1">
              <a:defRPr/>
            </a:pPr>
            <a:r>
              <a:rPr lang="en-US" dirty="0" err="1" smtClean="0"/>
              <a:t>drugo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Hepatocellular</a:t>
            </a:r>
          </a:p>
          <a:p>
            <a:pPr lvl="2" eaLnBrk="1" hangingPunct="1">
              <a:defRPr/>
            </a:pPr>
            <a:r>
              <a:rPr lang="en-US" dirty="0" smtClean="0"/>
              <a:t>congenital, with congenital metabolic diseases, </a:t>
            </a:r>
          </a:p>
          <a:p>
            <a:pPr marL="914400" lvl="2" indent="0" eaLnBrk="1" hangingPunct="1">
              <a:buFont typeface="Wingdings" pitchFamily="2" charset="2"/>
              <a:buNone/>
              <a:defRPr/>
            </a:pPr>
            <a:r>
              <a:rPr lang="en-US" dirty="0" smtClean="0"/>
              <a:t>with different hepatitis (viral, alcoholic, toxic, …), 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Cholestasis</a:t>
            </a:r>
            <a:br>
              <a:rPr lang="en-US" sz="3800" smtClean="0"/>
            </a:br>
            <a:r>
              <a:rPr lang="en-US" sz="3800" smtClean="0"/>
              <a:t>microscopic  classification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Cellular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Canalicular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Ductal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Calculosis</a:t>
            </a:r>
          </a:p>
        </p:txBody>
      </p:sp>
      <p:pic>
        <p:nvPicPr>
          <p:cNvPr id="768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1628775"/>
            <a:ext cx="3609975" cy="4525963"/>
          </a:xfr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400" smtClean="0"/>
              <a:t>Bile duct stricture</a:t>
            </a:r>
          </a:p>
        </p:txBody>
      </p:sp>
      <p:pic>
        <p:nvPicPr>
          <p:cNvPr id="778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9600" y="3635746"/>
            <a:ext cx="4476190" cy="2971429"/>
          </a:xfrm>
          <a:noFill/>
        </p:spPr>
      </p:pic>
      <p:pic>
        <p:nvPicPr>
          <p:cNvPr id="77827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600200"/>
            <a:ext cx="4284663" cy="3125788"/>
          </a:xfrm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321175" y="1524000"/>
            <a:ext cx="1851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dirty="0"/>
              <a:t>Normal bile duct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2051050" y="6237288"/>
            <a:ext cx="24032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sr-Latn-RS" sz="1800" dirty="0" smtClean="0"/>
              <a:t>       </a:t>
            </a:r>
            <a:r>
              <a:rPr lang="en-US" sz="1800" dirty="0" smtClean="0"/>
              <a:t>Bile </a:t>
            </a:r>
            <a:r>
              <a:rPr lang="en-US" sz="1800" dirty="0"/>
              <a:t>duct stricture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Hepatocellular cholestsis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familial intrahepatic cholestasis</a:t>
            </a:r>
          </a:p>
          <a:p>
            <a:pPr eaLnBrk="1" hangingPunct="1"/>
            <a:r>
              <a:rPr lang="en-US" smtClean="0"/>
              <a:t>fic1, BSEP, MDR3</a:t>
            </a:r>
          </a:p>
          <a:p>
            <a:pPr eaLnBrk="1" hangingPunct="1"/>
            <a:r>
              <a:rPr lang="en-US" smtClean="0"/>
              <a:t>Dubin Johnson syndrome</a:t>
            </a:r>
          </a:p>
          <a:p>
            <a:pPr lvl="1" eaLnBrk="1" hangingPunct="1"/>
            <a:r>
              <a:rPr lang="en-US" smtClean="0"/>
              <a:t>MRP2</a:t>
            </a:r>
          </a:p>
          <a:p>
            <a:pPr eaLnBrk="1" hangingPunct="1"/>
            <a:r>
              <a:rPr lang="en-US" smtClean="0"/>
              <a:t>Intrahepatic cholestasis of pregnancy</a:t>
            </a:r>
          </a:p>
          <a:p>
            <a:pPr lvl="1" eaLnBrk="1" hangingPunct="1"/>
            <a:r>
              <a:rPr lang="en-US" smtClean="0"/>
              <a:t>MDR3</a:t>
            </a:r>
          </a:p>
          <a:p>
            <a:pPr eaLnBrk="1" hangingPunct="1"/>
            <a:r>
              <a:rPr lang="en-US" smtClean="0"/>
              <a:t>toxic cholestasis (drugs, hormones)</a:t>
            </a:r>
          </a:p>
          <a:p>
            <a:pPr lvl="1" eaLnBrk="1" hangingPunct="1"/>
            <a:r>
              <a:rPr lang="en-US" smtClean="0"/>
              <a:t>BSEP</a:t>
            </a:r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200400" y="1143000"/>
            <a:ext cx="2895600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/>
              <a:t>Gross cholestasis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Cellular cholestasis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0900" name="Picture 4" descr="fig49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528763"/>
            <a:ext cx="6781800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Canalicular </a:t>
            </a:r>
            <a:r>
              <a:rPr lang="en-US" sz="4000" smtClean="0"/>
              <a:t>cholestasis</a:t>
            </a:r>
            <a:r>
              <a:rPr lang="en-US" sz="3800" smtClean="0"/>
              <a:t/>
            </a:r>
            <a:br>
              <a:rPr lang="en-US" sz="3800" smtClean="0"/>
            </a:br>
            <a:r>
              <a:rPr lang="en-US" sz="3800" smtClean="0"/>
              <a:t>biliary plug</a:t>
            </a:r>
          </a:p>
        </p:txBody>
      </p:sp>
      <p:pic>
        <p:nvPicPr>
          <p:cNvPr id="81923" name="Picture 3" descr="F73341-016-f00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3095" y="2133600"/>
            <a:ext cx="5311309" cy="3778250"/>
          </a:xfrm>
          <a:noFill/>
        </p:spPr>
      </p:pic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676400" y="5867400"/>
            <a:ext cx="6248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Ductal cholestasis </a:t>
            </a:r>
            <a:br>
              <a:rPr lang="en-US" sz="3800" dirty="0" smtClean="0"/>
            </a:br>
            <a:r>
              <a:rPr lang="en-US" sz="3800" dirty="0" smtClean="0"/>
              <a:t> biliary cylinder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2948" name="Picture 4" descr="fig51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20838"/>
            <a:ext cx="6781800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2813" y="304800"/>
            <a:ext cx="7772400" cy="1143000"/>
          </a:xfrm>
        </p:spPr>
        <p:txBody>
          <a:bodyPr/>
          <a:lstStyle/>
          <a:p>
            <a:pPr algn="ctr" eaLnBrk="1" hangingPunct="1"/>
            <a:r>
              <a:rPr lang="en-US" sz="4400" smtClean="0"/>
              <a:t>Biliary</a:t>
            </a:r>
            <a:r>
              <a:rPr lang="en-US" smtClean="0"/>
              <a:t> infarct</a:t>
            </a:r>
          </a:p>
        </p:txBody>
      </p:sp>
      <p:pic>
        <p:nvPicPr>
          <p:cNvPr id="83971" name="Picture 3" descr="Tv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smtClean="0"/>
              <a:t>Ultrasound diagnosis of fatty liver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sensitivity: 60% to 94%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specificity: 66% to 99%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819400" y="1066800"/>
            <a:ext cx="3657600" cy="52387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800"/>
              <a:t>Biliary infarct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400" smtClean="0"/>
              <a:t>Biliary</a:t>
            </a:r>
            <a:r>
              <a:rPr lang="en-US" smtClean="0"/>
              <a:t> lake</a:t>
            </a:r>
          </a:p>
        </p:txBody>
      </p:sp>
      <p:pic>
        <p:nvPicPr>
          <p:cNvPr id="86019" name="Picture 3" descr="Tv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756" y="2133600"/>
            <a:ext cx="5017988" cy="3778250"/>
          </a:xfr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Xanthomatous cells</a:t>
            </a:r>
          </a:p>
        </p:txBody>
      </p:sp>
      <p:pic>
        <p:nvPicPr>
          <p:cNvPr id="870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628775"/>
            <a:ext cx="670718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Cholatostasis</a:t>
            </a:r>
          </a:p>
        </p:txBody>
      </p:sp>
      <p:pic>
        <p:nvPicPr>
          <p:cNvPr id="880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628775"/>
            <a:ext cx="6130925" cy="4525963"/>
          </a:xfr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Biliary ductular reaction</a:t>
            </a:r>
          </a:p>
        </p:txBody>
      </p:sp>
      <p:pic>
        <p:nvPicPr>
          <p:cNvPr id="890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628775"/>
            <a:ext cx="63468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Biliary cirrhosis</a:t>
            </a:r>
          </a:p>
        </p:txBody>
      </p:sp>
      <p:pic>
        <p:nvPicPr>
          <p:cNvPr id="901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628775"/>
            <a:ext cx="5986463" cy="4525963"/>
          </a:xfr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Reparation</a:t>
            </a:r>
            <a:br>
              <a:rPr lang="en-US" sz="3800" smtClean="0"/>
            </a:br>
            <a:endParaRPr lang="en-US" sz="3800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Regeneration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Fibrosis (cicatrisation)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400" smtClean="0"/>
              <a:t>Regeneration</a:t>
            </a:r>
            <a:br>
              <a:rPr lang="en-US" sz="4400" smtClean="0"/>
            </a:br>
            <a:endParaRPr lang="en-US" smtClean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DNA replication in 15 hours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Mitoses in 20 hours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Pick of mitoses in 32 hours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Liver reach normal weight in 2 weeks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Regeneration</a:t>
            </a:r>
            <a:br>
              <a:rPr lang="en-US" sz="3800" dirty="0" smtClean="0"/>
            </a:br>
            <a:r>
              <a:rPr lang="en-US" sz="3800" dirty="0" smtClean="0"/>
              <a:t>mitosis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3188" name="Picture 5" descr="fig63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76400"/>
            <a:ext cx="6629400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400" smtClean="0"/>
              <a:t>Regeneration</a:t>
            </a:r>
            <a:br>
              <a:rPr lang="en-US" sz="4400" smtClean="0"/>
            </a:br>
            <a:r>
              <a:rPr lang="en-US" sz="4400" smtClean="0"/>
              <a:t>binuclear hepatocyte</a:t>
            </a:r>
            <a:endParaRPr lang="en-US" smtClean="0"/>
          </a:p>
        </p:txBody>
      </p:sp>
      <p:pic>
        <p:nvPicPr>
          <p:cNvPr id="942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2559" y="2308439"/>
            <a:ext cx="5152381" cy="34285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sz="4000" smtClean="0"/>
              <a:t>Gross assessment of liver steatosis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positive predictive value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71% severe steatosis</a:t>
            </a:r>
          </a:p>
          <a:p>
            <a:pPr eaLnBrk="1" hangingPunct="1"/>
            <a:r>
              <a:rPr lang="en-US" smtClean="0"/>
              <a:t>46% moderate steatosis</a:t>
            </a:r>
          </a:p>
          <a:p>
            <a:pPr eaLnBrk="1" hangingPunct="1"/>
            <a:r>
              <a:rPr lang="en-US" smtClean="0"/>
              <a:t>17% mild steatosis</a:t>
            </a:r>
          </a:p>
          <a:p>
            <a:pPr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Regeneration</a:t>
            </a:r>
            <a:br>
              <a:rPr lang="en-US" sz="3800" dirty="0" smtClean="0"/>
            </a:br>
            <a:r>
              <a:rPr lang="en-US" sz="3800" dirty="0" smtClean="0"/>
              <a:t>binuclear hepatocyte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5236" name="Picture 5" descr="fig64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593850"/>
            <a:ext cx="6705600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762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Regeneration</a:t>
            </a:r>
            <a:br>
              <a:rPr lang="en-US" sz="3800" dirty="0" smtClean="0"/>
            </a:br>
            <a:r>
              <a:rPr lang="en-US" sz="3800" dirty="0" smtClean="0"/>
              <a:t>polyploidy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6260" name="Picture 5" descr="fig64a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447800"/>
            <a:ext cx="678180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2286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Regeneration</a:t>
            </a:r>
            <a:br>
              <a:rPr lang="en-US" sz="3800" dirty="0" smtClean="0"/>
            </a:br>
            <a:r>
              <a:rPr lang="en-US" sz="3800" dirty="0" smtClean="0"/>
              <a:t>multinuclear hepatocyte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7284" name="Picture 7" descr="fig65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617663"/>
            <a:ext cx="6858000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Reparation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fibrosis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stelate cells, Ito cells, lipocytes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Fibrosis</a:t>
            </a:r>
            <a:br>
              <a:rPr lang="en-US" sz="3800" dirty="0" smtClean="0"/>
            </a:br>
            <a:r>
              <a:rPr lang="en-US" sz="3800" dirty="0" err="1" smtClean="0"/>
              <a:t>pericentral</a:t>
            </a:r>
            <a:r>
              <a:rPr lang="en-US" sz="3800" dirty="0" smtClean="0"/>
              <a:t> - mild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99332" name="Picture 5" descr="fig66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603375"/>
            <a:ext cx="67056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2286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Fibro</a:t>
            </a:r>
            <a:r>
              <a:rPr lang="sr-Latn-RS" sz="3800" dirty="0" smtClean="0"/>
              <a:t>sis</a:t>
            </a: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800" dirty="0" err="1" smtClean="0"/>
              <a:t>pericentral</a:t>
            </a:r>
            <a:r>
              <a:rPr lang="en-US" sz="3800" dirty="0" smtClean="0"/>
              <a:t> - severe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0356" name="Picture 5" descr="fig67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49413"/>
            <a:ext cx="6553200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2286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Fibrosis</a:t>
            </a:r>
            <a:br>
              <a:rPr lang="en-US" sz="3800" dirty="0" smtClean="0"/>
            </a:br>
            <a:r>
              <a:rPr lang="en-US" sz="3800" dirty="0" err="1" smtClean="0"/>
              <a:t>perisinusoidal</a:t>
            </a:r>
            <a:endParaRPr lang="en-US" sz="3800" dirty="0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1380" name="Picture 5" descr="fig68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28775"/>
            <a:ext cx="6629400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800" smtClean="0"/>
              <a:t>Fibrosis</a:t>
            </a:r>
            <a:br>
              <a:rPr lang="en-US" sz="3800" smtClean="0"/>
            </a:br>
            <a:r>
              <a:rPr lang="en-US" sz="3800" smtClean="0"/>
              <a:t>porto-portal</a:t>
            </a:r>
          </a:p>
        </p:txBody>
      </p:sp>
      <p:pic>
        <p:nvPicPr>
          <p:cNvPr id="102403" name="Picture 5" descr="fig70x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4072" y="2133600"/>
            <a:ext cx="5709355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762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Fibrosis</a:t>
            </a:r>
            <a:br>
              <a:rPr lang="en-US" sz="3800" dirty="0" smtClean="0"/>
            </a:br>
            <a:r>
              <a:rPr lang="en-US" sz="3800" dirty="0" err="1" smtClean="0"/>
              <a:t>centro</a:t>
            </a:r>
            <a:r>
              <a:rPr lang="en-US" sz="3800" dirty="0" smtClean="0"/>
              <a:t>-portal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3428" name="Picture 5" descr="fig71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630363"/>
            <a:ext cx="67818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152400"/>
            <a:ext cx="6589199" cy="1280890"/>
          </a:xfrm>
        </p:spPr>
        <p:txBody>
          <a:bodyPr/>
          <a:lstStyle/>
          <a:p>
            <a:pPr algn="ctr" eaLnBrk="1" hangingPunct="1"/>
            <a:r>
              <a:rPr lang="en-US" sz="3800" dirty="0" smtClean="0"/>
              <a:t>Fibrosis</a:t>
            </a:r>
            <a:br>
              <a:rPr lang="en-US" sz="3800" dirty="0" smtClean="0"/>
            </a:br>
            <a:r>
              <a:rPr lang="en-US" sz="3800" dirty="0" smtClean="0"/>
              <a:t>biliary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4452" name="Picture 5" descr="fig72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27188"/>
            <a:ext cx="6781800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2740</TotalTime>
  <Words>1140</Words>
  <Application>Microsoft Office PowerPoint</Application>
  <PresentationFormat>On-screen Show (4:3)</PresentationFormat>
  <Paragraphs>402</Paragraphs>
  <Slides>148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148</vt:i4>
      </vt:variant>
    </vt:vector>
  </HeadingPairs>
  <TitlesOfParts>
    <vt:vector size="154" baseType="lpstr">
      <vt:lpstr>Arial</vt:lpstr>
      <vt:lpstr>Century Gothic</vt:lpstr>
      <vt:lpstr>Times New Roman</vt:lpstr>
      <vt:lpstr>Wingdings</vt:lpstr>
      <vt:lpstr>Wingdings 3</vt:lpstr>
      <vt:lpstr>Wisp</vt:lpstr>
      <vt:lpstr>Pathology of the liver</vt:lpstr>
      <vt:lpstr>Liver injury causes</vt:lpstr>
      <vt:lpstr>Liver injury</vt:lpstr>
      <vt:lpstr>Reversible injury of liver</vt:lpstr>
      <vt:lpstr>Accumulation of  water</vt:lpstr>
      <vt:lpstr>Hydropic and ballooning degeneration</vt:lpstr>
      <vt:lpstr>Fatty change</vt:lpstr>
      <vt:lpstr>Ultrasound diagnosis of fatty liver</vt:lpstr>
      <vt:lpstr>Gross assessment of liver steatosis</vt:lpstr>
      <vt:lpstr>Liver steatosis-  pathogenetic mechanisms</vt:lpstr>
      <vt:lpstr>Liver steatosis-  pathogenetic mechanisms</vt:lpstr>
      <vt:lpstr>Macrovesicular fatty change histopathology</vt:lpstr>
      <vt:lpstr>Microvesicular fatty change histopathology</vt:lpstr>
      <vt:lpstr>Fatty change osmium tetroxide</vt:lpstr>
      <vt:lpstr>Mallory-Denk hyaline</vt:lpstr>
      <vt:lpstr>Mallory-Denk hyaline</vt:lpstr>
      <vt:lpstr>Lipofuscin</vt:lpstr>
      <vt:lpstr>Lipofuscin</vt:lpstr>
      <vt:lpstr>Lipofuscin</vt:lpstr>
      <vt:lpstr>Glicogen</vt:lpstr>
      <vt:lpstr>Glicogen</vt:lpstr>
      <vt:lpstr>Ceroid</vt:lpstr>
      <vt:lpstr>Ceroid DPAS staining</vt:lpstr>
      <vt:lpstr>Ceroid DPAS staining</vt:lpstr>
      <vt:lpstr>Ceroid aldechid fuchsin staining</vt:lpstr>
      <vt:lpstr>Megamitochondria</vt:lpstr>
      <vt:lpstr>Megamitochondria</vt:lpstr>
      <vt:lpstr>Haemochromatosis</vt:lpstr>
      <vt:lpstr>Hemochromatosis prussian blue staining</vt:lpstr>
      <vt:lpstr>Hemochromatosis – cirrhosis  prussian blue staining </vt:lpstr>
      <vt:lpstr>PowerPoint Presentation</vt:lpstr>
      <vt:lpstr>Rubeanic acid copper</vt:lpstr>
      <vt:lpstr>AF  copper associated protein</vt:lpstr>
      <vt:lpstr>Cell death  gross classification</vt:lpstr>
      <vt:lpstr>Liver infarct coagulative necrosis </vt:lpstr>
      <vt:lpstr>Zahn’s “infarct”</vt:lpstr>
      <vt:lpstr> Liver abscess colliquative necrosis </vt:lpstr>
      <vt:lpstr>Cell death individual cell type</vt:lpstr>
      <vt:lpstr> Cell death mechanisms </vt:lpstr>
      <vt:lpstr>Apoptosis</vt:lpstr>
      <vt:lpstr>Apoptosis</vt:lpstr>
      <vt:lpstr>Lytic necrosis</vt:lpstr>
      <vt:lpstr>Lytic necrosis</vt:lpstr>
      <vt:lpstr>Lytic necrosis</vt:lpstr>
      <vt:lpstr>Lytic necrosis</vt:lpstr>
      <vt:lpstr>Cell death amount of necrosis - microscopic assessment</vt:lpstr>
      <vt:lpstr>Focal-confluent necrosis pericentral</vt:lpstr>
      <vt:lpstr>Focal-confluent necrosis with congestion</vt:lpstr>
      <vt:lpstr>Focal-confluent necrosis pericentral</vt:lpstr>
      <vt:lpstr>Bridging necrosis</vt:lpstr>
      <vt:lpstr>Bridging necrosis</vt:lpstr>
      <vt:lpstr>Bridging necrosis centro-portal</vt:lpstr>
      <vt:lpstr>Bridging necrosis centro-portal</vt:lpstr>
      <vt:lpstr>Panacinar necrosis massive</vt:lpstr>
      <vt:lpstr>Panacinar necrosis massive</vt:lpstr>
      <vt:lpstr>Panacinar necrosis massive</vt:lpstr>
      <vt:lpstr>Panacinar necrosis massive</vt:lpstr>
      <vt:lpstr>Panacinar necrosis massive</vt:lpstr>
      <vt:lpstr>Cell death zonality of necrosis</vt:lpstr>
      <vt:lpstr>Lamina terminalis</vt:lpstr>
      <vt:lpstr>Interface hepatitis piece meal necrosis</vt:lpstr>
      <vt:lpstr>Inflammation</vt:lpstr>
      <vt:lpstr>Lobular inflammation</vt:lpstr>
      <vt:lpstr>Portal inflammation</vt:lpstr>
      <vt:lpstr>Periportal inflammation interface hepatitis</vt:lpstr>
      <vt:lpstr>Cholestasis definition</vt:lpstr>
      <vt:lpstr>Metabolism of bilirubin</vt:lpstr>
      <vt:lpstr>Bile formation and transportation</vt:lpstr>
      <vt:lpstr>Cholestasis</vt:lpstr>
      <vt:lpstr>Cholestasis</vt:lpstr>
      <vt:lpstr>Cholestasis microscopic  classification</vt:lpstr>
      <vt:lpstr>Calculosis</vt:lpstr>
      <vt:lpstr>Bile duct stricture</vt:lpstr>
      <vt:lpstr>Hepatocellular cholestsis</vt:lpstr>
      <vt:lpstr>PowerPoint Presentation</vt:lpstr>
      <vt:lpstr>Cellular cholestasis</vt:lpstr>
      <vt:lpstr>Canalicular cholestasis biliary plug</vt:lpstr>
      <vt:lpstr>Ductal cholestasis   biliary cylinder</vt:lpstr>
      <vt:lpstr>Biliary infarct</vt:lpstr>
      <vt:lpstr>PowerPoint Presentation</vt:lpstr>
      <vt:lpstr>Biliary lake</vt:lpstr>
      <vt:lpstr>Xanthomatous cells</vt:lpstr>
      <vt:lpstr>Cholatostasis</vt:lpstr>
      <vt:lpstr>Biliary ductular reaction</vt:lpstr>
      <vt:lpstr>Biliary cirrhosis</vt:lpstr>
      <vt:lpstr>Reparation </vt:lpstr>
      <vt:lpstr>Regeneration </vt:lpstr>
      <vt:lpstr>Regeneration mitosis</vt:lpstr>
      <vt:lpstr>Regeneration binuclear hepatocyte</vt:lpstr>
      <vt:lpstr>Regeneration binuclear hepatocyte</vt:lpstr>
      <vt:lpstr>Regeneration polyploidy</vt:lpstr>
      <vt:lpstr>Regeneration multinuclear hepatocyte</vt:lpstr>
      <vt:lpstr>Reparation</vt:lpstr>
      <vt:lpstr>Fibrosis pericentral - mild</vt:lpstr>
      <vt:lpstr>Fibrosis pericentral - severe</vt:lpstr>
      <vt:lpstr>Fibrosis perisinusoidal</vt:lpstr>
      <vt:lpstr>Fibrosis porto-portal</vt:lpstr>
      <vt:lpstr>Fibrosis centro-portal</vt:lpstr>
      <vt:lpstr>Fibrosis biliary</vt:lpstr>
      <vt:lpstr>Cirrhosis</vt:lpstr>
      <vt:lpstr>Cirrhosis</vt:lpstr>
      <vt:lpstr>Simptoms and signs of liver diseases</vt:lpstr>
      <vt:lpstr>Simptoms and signs of liver diseases</vt:lpstr>
      <vt:lpstr>Liver function tests</vt:lpstr>
      <vt:lpstr>Liver imaging</vt:lpstr>
      <vt:lpstr>Liver biopsy</vt:lpstr>
      <vt:lpstr>LIVER TUMORS</vt:lpstr>
      <vt:lpstr>PowerPoint Presentation</vt:lpstr>
      <vt:lpstr>Hepatocellular adenoma</vt:lpstr>
      <vt:lpstr>PowerPoint Presentation</vt:lpstr>
      <vt:lpstr>Biliary duct adenoma </vt:lpstr>
      <vt:lpstr>Hepatocellular carcinoma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Cholangiocarcinoma</vt:lpstr>
      <vt:lpstr>Intrahepatic cholangiocarcinoma  -</vt:lpstr>
      <vt:lpstr>PowerPoint Presentation</vt:lpstr>
      <vt:lpstr>Hilar cholagiocarcinoma</vt:lpstr>
      <vt:lpstr>Hepatoblastoma</vt:lpstr>
      <vt:lpstr>Non-epithelial tumors</vt:lpstr>
      <vt:lpstr>PowerPoint Presentation</vt:lpstr>
      <vt:lpstr>Various tumors</vt:lpstr>
      <vt:lpstr>PowerPoint Presentation</vt:lpstr>
      <vt:lpstr>PowerPoint Presentation</vt:lpstr>
      <vt:lpstr>Unclassified tumors</vt:lpstr>
      <vt:lpstr>Hemopoietic and lymphoid tumors</vt:lpstr>
      <vt:lpstr>PowerPoint Presentation</vt:lpstr>
      <vt:lpstr>Metastatic tumors</vt:lpstr>
      <vt:lpstr>PowerPoint Presentation</vt:lpstr>
      <vt:lpstr>Tumor-like changes</vt:lpstr>
      <vt:lpstr>PowerPoint Presentation</vt:lpstr>
      <vt:lpstr>EXTRAHEPATIC BILIARY TRACT</vt:lpstr>
      <vt:lpstr>PowerPoint Presentation</vt:lpstr>
      <vt:lpstr>Morphology of stones </vt:lpstr>
      <vt:lpstr>Complications of cholelithiasis</vt:lpstr>
      <vt:lpstr>PowerPoint Presentation</vt:lpstr>
      <vt:lpstr>Cholecystitis</vt:lpstr>
      <vt:lpstr>PowerPoint Presentation</vt:lpstr>
      <vt:lpstr>            Tumors</vt:lpstr>
      <vt:lpstr>ЕКСТРАХЕПАТИЧНИ БИЛИЈАРНИ ТРАКТ</vt:lpstr>
      <vt:lpstr>PowerPoint Presentation</vt:lpstr>
      <vt:lpstr>Gallbladder carcinoma</vt:lpstr>
      <vt:lpstr>PowerPoint Presentation</vt:lpstr>
      <vt:lpstr>PowerPoint Presentation</vt:lpstr>
    </vt:vector>
  </TitlesOfParts>
  <Company>Boricic Family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Patologija jetre</dc:title>
  <dc:creator>Boricic</dc:creator>
  <cp:lastModifiedBy>Korisnik</cp:lastModifiedBy>
  <cp:revision>104</cp:revision>
  <dcterms:created xsi:type="dcterms:W3CDTF">2005-01-09T19:45:33Z</dcterms:created>
  <dcterms:modified xsi:type="dcterms:W3CDTF">2023-09-06T15:25:07Z</dcterms:modified>
</cp:coreProperties>
</file>